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7" r:id="rId2"/>
    <p:sldId id="322" r:id="rId3"/>
    <p:sldId id="259" r:id="rId4"/>
    <p:sldId id="326" r:id="rId5"/>
    <p:sldId id="368" r:id="rId6"/>
    <p:sldId id="367" r:id="rId7"/>
    <p:sldId id="361" r:id="rId8"/>
    <p:sldId id="364" r:id="rId9"/>
    <p:sldId id="369" r:id="rId10"/>
    <p:sldId id="374" r:id="rId11"/>
    <p:sldId id="327" r:id="rId12"/>
    <p:sldId id="283" r:id="rId13"/>
    <p:sldId id="337" r:id="rId14"/>
    <p:sldId id="296" r:id="rId15"/>
    <p:sldId id="350" r:id="rId16"/>
    <p:sldId id="328" r:id="rId17"/>
    <p:sldId id="378" r:id="rId18"/>
    <p:sldId id="351" r:id="rId19"/>
    <p:sldId id="330" r:id="rId20"/>
    <p:sldId id="338" r:id="rId21"/>
    <p:sldId id="267" r:id="rId22"/>
    <p:sldId id="331" r:id="rId23"/>
    <p:sldId id="268" r:id="rId24"/>
    <p:sldId id="269" r:id="rId25"/>
    <p:sldId id="301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41" r:id="rId35"/>
    <p:sldId id="287" r:id="rId36"/>
    <p:sldId id="271" r:id="rId37"/>
    <p:sldId id="343" r:id="rId38"/>
    <p:sldId id="344" r:id="rId39"/>
    <p:sldId id="353" r:id="rId40"/>
    <p:sldId id="317" r:id="rId41"/>
    <p:sldId id="345" r:id="rId42"/>
    <p:sldId id="282" r:id="rId43"/>
    <p:sldId id="371" r:id="rId44"/>
    <p:sldId id="358" r:id="rId45"/>
    <p:sldId id="329" r:id="rId46"/>
    <p:sldId id="379" r:id="rId47"/>
    <p:sldId id="360" r:id="rId48"/>
    <p:sldId id="349" r:id="rId49"/>
    <p:sldId id="366" r:id="rId50"/>
    <p:sldId id="380" r:id="rId5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85072" autoAdjust="0"/>
  </p:normalViewPr>
  <p:slideViewPr>
    <p:cSldViewPr snapToGrid="0">
      <p:cViewPr varScale="1">
        <p:scale>
          <a:sx n="63" d="100"/>
          <a:sy n="63" d="100"/>
        </p:scale>
        <p:origin x="1548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65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4" Type="http://schemas.openxmlformats.org/officeDocument/2006/relationships/image" Target="../media/image8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8.wmf"/><Relationship Id="rId1" Type="http://schemas.openxmlformats.org/officeDocument/2006/relationships/image" Target="../media/image80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Relationship Id="rId9" Type="http://schemas.openxmlformats.org/officeDocument/2006/relationships/image" Target="../media/image9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4" Type="http://schemas.openxmlformats.org/officeDocument/2006/relationships/image" Target="../media/image9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4" Type="http://schemas.openxmlformats.org/officeDocument/2006/relationships/image" Target="../media/image10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7.wmf"/><Relationship Id="rId7" Type="http://schemas.openxmlformats.org/officeDocument/2006/relationships/image" Target="../media/image50.wmf"/><Relationship Id="rId2" Type="http://schemas.openxmlformats.org/officeDocument/2006/relationships/image" Target="../media/image46.wmf"/><Relationship Id="rId1" Type="http://schemas.openxmlformats.org/officeDocument/2006/relationships/image" Target="../media/image36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10" Type="http://schemas.openxmlformats.org/officeDocument/2006/relationships/image" Target="../media/image52.wmf"/><Relationship Id="rId4" Type="http://schemas.openxmlformats.org/officeDocument/2006/relationships/image" Target="../media/image47.wmf"/><Relationship Id="rId9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EA67D-B131-4DAC-AB92-13AFEA5E05BC}" type="datetimeFigureOut">
              <a:rPr lang="zh-TW" altLang="en-US" smtClean="0"/>
              <a:t>2014/10/4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91B1F-8BD4-4869-B609-57CA73829A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59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等效電路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91B1F-8BD4-4869-B609-57CA73829A0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762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http://en.wikipedia.org/wiki/Star-mesh_transform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91B1F-8BD4-4869-B609-57CA73829A03}" type="slidenum">
              <a:rPr lang="zh-TW" altLang="en-US" smtClean="0"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1770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91B1F-8BD4-4869-B609-57CA73829A03}" type="slidenum">
              <a:rPr lang="zh-TW" altLang="en-US" smtClean="0"/>
              <a:t>49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6041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Need</a:t>
            </a:r>
            <a:r>
              <a:rPr lang="en-US" altLang="zh-TW" baseline="0" dirty="0" smtClean="0"/>
              <a:t> a more complex one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91B1F-8BD4-4869-B609-57CA73829A0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03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91B1F-8BD4-4869-B609-57CA73829A0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065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Another reason: make a current source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91B1F-8BD4-4869-B609-57CA73829A03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332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???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91B1F-8BD4-4869-B609-57CA73829A03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134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???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91B1F-8BD4-4869-B609-57CA73829A03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637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???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91B1F-8BD4-4869-B609-57CA73829A03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637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91B1F-8BD4-4869-B609-57CA73829A03}" type="slidenum">
              <a:rPr lang="zh-TW" altLang="en-US" smtClean="0"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4186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Why?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91B1F-8BD4-4869-B609-57CA73829A03}" type="slidenum">
              <a:rPr lang="zh-TW" altLang="en-US" smtClean="0"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7433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7094-83D5-42A8-B817-A9A59D3FB335}" type="datetimeFigureOut">
              <a:rPr lang="zh-TW" altLang="en-US" smtClean="0"/>
              <a:t>2014/10/4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18BA-15FE-4425-9306-4048456D0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403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7094-83D5-42A8-B817-A9A59D3FB335}" type="datetimeFigureOut">
              <a:rPr lang="zh-TW" altLang="en-US" smtClean="0"/>
              <a:t>2014/10/4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18BA-15FE-4425-9306-4048456D0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1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7094-83D5-42A8-B817-A9A59D3FB335}" type="datetimeFigureOut">
              <a:rPr lang="zh-TW" altLang="en-US" smtClean="0"/>
              <a:t>2014/10/4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18BA-15FE-4425-9306-4048456D0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206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7094-83D5-42A8-B817-A9A59D3FB335}" type="datetimeFigureOut">
              <a:rPr lang="zh-TW" altLang="en-US" smtClean="0"/>
              <a:t>2014/10/4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18BA-15FE-4425-9306-4048456D0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070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7094-83D5-42A8-B817-A9A59D3FB335}" type="datetimeFigureOut">
              <a:rPr lang="zh-TW" altLang="en-US" smtClean="0"/>
              <a:t>2014/10/4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18BA-15FE-4425-9306-4048456D0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12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7094-83D5-42A8-B817-A9A59D3FB335}" type="datetimeFigureOut">
              <a:rPr lang="zh-TW" altLang="en-US" smtClean="0"/>
              <a:t>2014/10/4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18BA-15FE-4425-9306-4048456D0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04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7094-83D5-42A8-B817-A9A59D3FB335}" type="datetimeFigureOut">
              <a:rPr lang="zh-TW" altLang="en-US" smtClean="0"/>
              <a:t>2014/10/4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18BA-15FE-4425-9306-4048456D0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149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7094-83D5-42A8-B817-A9A59D3FB335}" type="datetimeFigureOut">
              <a:rPr lang="zh-TW" altLang="en-US" smtClean="0"/>
              <a:t>2014/10/4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18BA-15FE-4425-9306-4048456D0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74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7094-83D5-42A8-B817-A9A59D3FB335}" type="datetimeFigureOut">
              <a:rPr lang="zh-TW" altLang="en-US" smtClean="0"/>
              <a:t>2014/10/4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18BA-15FE-4425-9306-4048456D0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036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7094-83D5-42A8-B817-A9A59D3FB335}" type="datetimeFigureOut">
              <a:rPr lang="zh-TW" altLang="en-US" smtClean="0"/>
              <a:t>2014/10/4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18BA-15FE-4425-9306-4048456D0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17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7094-83D5-42A8-B817-A9A59D3FB335}" type="datetimeFigureOut">
              <a:rPr lang="zh-TW" altLang="en-US" smtClean="0"/>
              <a:t>2014/10/4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18BA-15FE-4425-9306-4048456D0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898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67094-83D5-42A8-B817-A9A59D3FB335}" type="datetimeFigureOut">
              <a:rPr lang="zh-TW" altLang="en-US" smtClean="0"/>
              <a:t>2014/10/4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918BA-15FE-4425-9306-4048456D0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477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2.png"/><Relationship Id="rId5" Type="http://schemas.openxmlformats.org/officeDocument/2006/relationships/image" Target="../media/image10.png"/><Relationship Id="rId10" Type="http://schemas.openxmlformats.org/officeDocument/2006/relationships/image" Target="../media/image9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png"/><Relationship Id="rId11" Type="http://schemas.openxmlformats.org/officeDocument/2006/relationships/image" Target="../media/image11.png"/><Relationship Id="rId5" Type="http://schemas.openxmlformats.org/officeDocument/2006/relationships/image" Target="../media/image18.png"/><Relationship Id="rId15" Type="http://schemas.openxmlformats.org/officeDocument/2006/relationships/image" Target="../media/image17.wmf"/><Relationship Id="rId10" Type="http://schemas.openxmlformats.org/officeDocument/2006/relationships/image" Target="../media/image15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3.wmf"/><Relationship Id="rId3" Type="http://schemas.openxmlformats.org/officeDocument/2006/relationships/image" Target="../media/image1.pn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5.png"/><Relationship Id="rId5" Type="http://schemas.openxmlformats.org/officeDocument/2006/relationships/image" Target="../media/image20.wmf"/><Relationship Id="rId10" Type="http://schemas.openxmlformats.org/officeDocument/2006/relationships/image" Target="../media/image22.wmf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32.png"/><Relationship Id="rId7" Type="http://schemas.openxmlformats.org/officeDocument/2006/relationships/image" Target="../media/image3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emf"/><Relationship Id="rId5" Type="http://schemas.openxmlformats.org/officeDocument/2006/relationships/image" Target="../media/image30.wmf"/><Relationship Id="rId10" Type="http://schemas.openxmlformats.org/officeDocument/2006/relationships/image" Target="../media/image35.png"/><Relationship Id="rId4" Type="http://schemas.openxmlformats.org/officeDocument/2006/relationships/oleObject" Target="../embeddings/oleObject15.bin"/><Relationship Id="rId9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24.bin"/><Relationship Id="rId3" Type="http://schemas.openxmlformats.org/officeDocument/2006/relationships/image" Target="../media/image45.png"/><Relationship Id="rId21" Type="http://schemas.openxmlformats.org/officeDocument/2006/relationships/image" Target="../media/image44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50.wmf"/><Relationship Id="rId3" Type="http://schemas.openxmlformats.org/officeDocument/2006/relationships/image" Target="../media/image45.png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52.wmf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53.png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48.wmf"/><Relationship Id="rId22" Type="http://schemas.openxmlformats.org/officeDocument/2006/relationships/image" Target="../media/image5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56.png"/><Relationship Id="rId3" Type="http://schemas.openxmlformats.org/officeDocument/2006/relationships/image" Target="../media/image45.png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5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11" Type="http://schemas.openxmlformats.org/officeDocument/2006/relationships/image" Target="../media/image54.wmf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39.bin"/><Relationship Id="rId4" Type="http://schemas.openxmlformats.org/officeDocument/2006/relationships/image" Target="../media/image53.png"/><Relationship Id="rId9" Type="http://schemas.openxmlformats.org/officeDocument/2006/relationships/oleObject" Target="../embeddings/oleObject3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9.png"/><Relationship Id="rId3" Type="http://schemas.openxmlformats.org/officeDocument/2006/relationships/image" Target="../media/image53.png"/><Relationship Id="rId7" Type="http://schemas.openxmlformats.org/officeDocument/2006/relationships/image" Target="../media/image47.wmf"/><Relationship Id="rId12" Type="http://schemas.openxmlformats.org/officeDocument/2006/relationships/image" Target="../media/image5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57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7.png"/><Relationship Id="rId11" Type="http://schemas.openxmlformats.org/officeDocument/2006/relationships/image" Target="../media/image70.png"/><Relationship Id="rId5" Type="http://schemas.openxmlformats.org/officeDocument/2006/relationships/image" Target="../media/image64.emf"/><Relationship Id="rId10" Type="http://schemas.openxmlformats.org/officeDocument/2006/relationships/image" Target="../media/image65.wmf"/><Relationship Id="rId4" Type="http://schemas.openxmlformats.org/officeDocument/2006/relationships/image" Target="../media/image66.png"/><Relationship Id="rId9" Type="http://schemas.openxmlformats.org/officeDocument/2006/relationships/oleObject" Target="../embeddings/oleObject44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emf"/><Relationship Id="rId3" Type="http://schemas.openxmlformats.org/officeDocument/2006/relationships/image" Target="../media/image67.png"/><Relationship Id="rId7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69.png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68.png"/><Relationship Id="rId9" Type="http://schemas.openxmlformats.org/officeDocument/2006/relationships/image" Target="../media/image71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oleObject" Target="../embeddings/oleObject49.bin"/><Relationship Id="rId18" Type="http://schemas.openxmlformats.org/officeDocument/2006/relationships/oleObject" Target="../embeddings/oleObject51.bin"/><Relationship Id="rId3" Type="http://schemas.openxmlformats.org/officeDocument/2006/relationships/image" Target="../media/image76.png"/><Relationship Id="rId7" Type="http://schemas.openxmlformats.org/officeDocument/2006/relationships/image" Target="../media/image68.png"/><Relationship Id="rId12" Type="http://schemas.openxmlformats.org/officeDocument/2006/relationships/image" Target="../media/image72.wmf"/><Relationship Id="rId17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20" Type="http://schemas.openxmlformats.org/officeDocument/2006/relationships/image" Target="../media/image79.png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15" Type="http://schemas.openxmlformats.org/officeDocument/2006/relationships/image" Target="../media/image78.png"/><Relationship Id="rId10" Type="http://schemas.openxmlformats.org/officeDocument/2006/relationships/image" Target="../media/image77.png"/><Relationship Id="rId19" Type="http://schemas.openxmlformats.org/officeDocument/2006/relationships/image" Target="../media/image75.wmf"/><Relationship Id="rId4" Type="http://schemas.openxmlformats.org/officeDocument/2006/relationships/image" Target="../media/image71.png"/><Relationship Id="rId9" Type="http://schemas.openxmlformats.org/officeDocument/2006/relationships/image" Target="../media/image64.emf"/><Relationship Id="rId14" Type="http://schemas.openxmlformats.org/officeDocument/2006/relationships/image" Target="../media/image73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82.wmf"/><Relationship Id="rId4" Type="http://schemas.openxmlformats.org/officeDocument/2006/relationships/image" Target="../media/image84.png"/><Relationship Id="rId9" Type="http://schemas.openxmlformats.org/officeDocument/2006/relationships/oleObject" Target="../embeddings/oleObject5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emf"/><Relationship Id="rId7" Type="http://schemas.openxmlformats.org/officeDocument/2006/relationships/image" Target="../media/image8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85.wmf"/><Relationship Id="rId4" Type="http://schemas.openxmlformats.org/officeDocument/2006/relationships/oleObject" Target="../embeddings/oleObject56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90.wmf"/><Relationship Id="rId18" Type="http://schemas.openxmlformats.org/officeDocument/2006/relationships/oleObject" Target="../embeddings/oleObject64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94.wmf"/><Relationship Id="rId7" Type="http://schemas.openxmlformats.org/officeDocument/2006/relationships/image" Target="../media/image96.png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9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3.bin"/><Relationship Id="rId20" Type="http://schemas.openxmlformats.org/officeDocument/2006/relationships/oleObject" Target="../embeddings/oleObject65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0.wmf"/><Relationship Id="rId11" Type="http://schemas.openxmlformats.org/officeDocument/2006/relationships/image" Target="../media/image89.wmf"/><Relationship Id="rId5" Type="http://schemas.openxmlformats.org/officeDocument/2006/relationships/oleObject" Target="../embeddings/oleObject58.bin"/><Relationship Id="rId15" Type="http://schemas.openxmlformats.org/officeDocument/2006/relationships/image" Target="../media/image91.wmf"/><Relationship Id="rId23" Type="http://schemas.openxmlformats.org/officeDocument/2006/relationships/image" Target="../media/image95.wmf"/><Relationship Id="rId10" Type="http://schemas.openxmlformats.org/officeDocument/2006/relationships/oleObject" Target="../embeddings/oleObject60.bin"/><Relationship Id="rId19" Type="http://schemas.openxmlformats.org/officeDocument/2006/relationships/image" Target="../media/image93.wmf"/><Relationship Id="rId4" Type="http://schemas.openxmlformats.org/officeDocument/2006/relationships/image" Target="../media/image84.png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62.bin"/><Relationship Id="rId22" Type="http://schemas.openxmlformats.org/officeDocument/2006/relationships/oleObject" Target="../embeddings/oleObject66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oleObject" Target="../embeddings/oleObject72.bin"/><Relationship Id="rId18" Type="http://schemas.openxmlformats.org/officeDocument/2006/relationships/oleObject" Target="../embeddings/oleObject7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1.bin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image" Target="../media/image94.wmf"/><Relationship Id="rId10" Type="http://schemas.openxmlformats.org/officeDocument/2006/relationships/image" Target="../media/image99.wmf"/><Relationship Id="rId4" Type="http://schemas.openxmlformats.org/officeDocument/2006/relationships/image" Target="../media/image100.png"/><Relationship Id="rId9" Type="http://schemas.openxmlformats.org/officeDocument/2006/relationships/oleObject" Target="../embeddings/oleObject69.bin"/><Relationship Id="rId14" Type="http://schemas.openxmlformats.org/officeDocument/2006/relationships/oleObject" Target="../embeddings/oleObject73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3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19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04.wmf"/><Relationship Id="rId4" Type="http://schemas.openxmlformats.org/officeDocument/2006/relationships/oleObject" Target="../embeddings/oleObject78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7" Type="http://schemas.openxmlformats.org/officeDocument/2006/relationships/image" Target="../media/image10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9.bin"/><Relationship Id="rId5" Type="http://schemas.openxmlformats.org/officeDocument/2006/relationships/hyperlink" Target="https://www.youtube.com/watch?v=MgN7h1z5bMQ" TargetMode="External"/><Relationship Id="rId4" Type="http://schemas.openxmlformats.org/officeDocument/2006/relationships/image" Target="../media/image19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109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06.wmf"/><Relationship Id="rId12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108.wmf"/><Relationship Id="rId5" Type="http://schemas.openxmlformats.org/officeDocument/2006/relationships/image" Target="../media/image53.png"/><Relationship Id="rId10" Type="http://schemas.openxmlformats.org/officeDocument/2006/relationships/oleObject" Target="../embeddings/oleObject82.bin"/><Relationship Id="rId4" Type="http://schemas.openxmlformats.org/officeDocument/2006/relationships/image" Target="../media/image45.png"/><Relationship Id="rId9" Type="http://schemas.openxmlformats.org/officeDocument/2006/relationships/image" Target="../media/image10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.png"/><Relationship Id="rId9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Circuits</a:t>
            </a:r>
            <a:br>
              <a:rPr lang="en-US" altLang="zh-TW" dirty="0" smtClean="0"/>
            </a:br>
            <a:r>
              <a:rPr lang="en-US" altLang="zh-TW" dirty="0" smtClean="0"/>
              <a:t>Lecture 7: Equivalence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李宏毅 </a:t>
            </a:r>
            <a:r>
              <a:rPr lang="en-US" altLang="zh-TW" sz="3600" dirty="0" smtClean="0"/>
              <a:t>Hung-</a:t>
            </a:r>
            <a:r>
              <a:rPr lang="en-US" altLang="zh-TW" sz="3600" dirty="0" err="1" smtClean="0"/>
              <a:t>yi</a:t>
            </a:r>
            <a:r>
              <a:rPr lang="en-US" altLang="zh-TW" sz="3600" dirty="0" smtClean="0"/>
              <a:t> Lee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0589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Benefit of Equivalent </a:t>
            </a:r>
            <a:r>
              <a:rPr lang="en-US" altLang="zh-TW" dirty="0"/>
              <a:t>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Simplify the complete circuit</a:t>
            </a:r>
          </a:p>
          <a:p>
            <a:pPr lvl="1"/>
            <a:r>
              <a:rPr lang="en-US" altLang="zh-TW" dirty="0" smtClean="0"/>
              <a:t>Easier to analyze</a:t>
            </a:r>
          </a:p>
          <a:p>
            <a:r>
              <a:rPr lang="en-US" altLang="zh-TW" dirty="0" smtClean="0"/>
              <a:t>2. Useful network can be reused just like elements</a:t>
            </a:r>
          </a:p>
          <a:p>
            <a:pPr lvl="1"/>
            <a:r>
              <a:rPr lang="en-US" altLang="zh-TW" dirty="0" smtClean="0"/>
              <a:t>Voltage amplifier (refer to lecture 5)</a:t>
            </a:r>
          </a:p>
          <a:p>
            <a:pPr lvl="1"/>
            <a:r>
              <a:rPr lang="en-US" altLang="zh-TW" dirty="0" smtClean="0"/>
              <a:t>Current source (later)</a:t>
            </a:r>
          </a:p>
          <a:p>
            <a:pPr lvl="1"/>
            <a:r>
              <a:rPr lang="en-US" altLang="zh-TW" dirty="0" smtClean="0"/>
              <a:t>Negative Resistor </a:t>
            </a:r>
            <a:r>
              <a:rPr lang="en-US" altLang="zh-TW" dirty="0"/>
              <a:t>(later)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807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Concept of Equivalent 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networks </a:t>
            </a:r>
            <a:endParaRPr lang="en-US" altLang="zh-TW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zh-TW" dirty="0"/>
              <a:t>Equivalent </a:t>
            </a:r>
            <a:r>
              <a:rPr lang="en-US" altLang="zh-TW" dirty="0" smtClean="0"/>
              <a:t>networks only with resistors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Equivalent networks 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with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sources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Equivalent networks with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controlled sources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226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Series</a:t>
            </a:r>
            <a:endParaRPr lang="zh-TW" altLang="en-US" dirty="0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015013"/>
              </p:ext>
            </p:extLst>
          </p:nvPr>
        </p:nvGraphicFramePr>
        <p:xfrm>
          <a:off x="730794" y="4289138"/>
          <a:ext cx="2973387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9" name="方程式" r:id="rId3" imgW="1295280" imgH="457200" progId="Equation.3">
                  <p:embed/>
                </p:oleObj>
              </mc:Choice>
              <mc:Fallback>
                <p:oleObj name="方程式" r:id="rId3" imgW="1295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794" y="4289138"/>
                        <a:ext cx="2973387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31" name="Picture 4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26" y="1433248"/>
            <a:ext cx="24288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233577"/>
              </p:ext>
            </p:extLst>
          </p:nvPr>
        </p:nvGraphicFramePr>
        <p:xfrm>
          <a:off x="1300390" y="5398717"/>
          <a:ext cx="16033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0" name="方程式" r:id="rId6" imgW="698400" imgH="431640" progId="Equation.3">
                  <p:embed/>
                </p:oleObj>
              </mc:Choice>
              <mc:Fallback>
                <p:oleObj name="方程式" r:id="rId6" imgW="69840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390" y="5398717"/>
                        <a:ext cx="160337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群組 24"/>
          <p:cNvGrpSpPr/>
          <p:nvPr/>
        </p:nvGrpSpPr>
        <p:grpSpPr>
          <a:xfrm>
            <a:off x="3728229" y="129265"/>
            <a:ext cx="4947389" cy="3088454"/>
            <a:chOff x="3974967" y="187321"/>
            <a:chExt cx="4947389" cy="3088454"/>
          </a:xfrm>
        </p:grpSpPr>
        <p:grpSp>
          <p:nvGrpSpPr>
            <p:cNvPr id="21" name="群組 20"/>
            <p:cNvGrpSpPr/>
            <p:nvPr/>
          </p:nvGrpSpPr>
          <p:grpSpPr>
            <a:xfrm>
              <a:off x="5041824" y="187321"/>
              <a:ext cx="2776113" cy="2979008"/>
              <a:chOff x="5186729" y="2479377"/>
              <a:chExt cx="2776113" cy="2979008"/>
            </a:xfrm>
          </p:grpSpPr>
          <p:pic>
            <p:nvPicPr>
              <p:cNvPr id="22" name="圖片 21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86729" y="2971451"/>
                <a:ext cx="2776113" cy="2486934"/>
              </a:xfrm>
              <a:prstGeom prst="rect">
                <a:avLst/>
              </a:prstGeom>
            </p:spPr>
          </p:pic>
          <p:sp>
            <p:nvSpPr>
              <p:cNvPr id="23" name="矩形 22"/>
              <p:cNvSpPr/>
              <p:nvPr/>
            </p:nvSpPr>
            <p:spPr>
              <a:xfrm>
                <a:off x="5963409" y="2479377"/>
                <a:ext cx="14570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28600" lvl="1">
                  <a:spcBef>
                    <a:spcPts val="1000"/>
                  </a:spcBef>
                </a:pPr>
                <a:r>
                  <a:rPr lang="en-US" altLang="zh-TW" sz="2400" dirty="0" err="1"/>
                  <a:t>i</a:t>
                </a:r>
                <a:r>
                  <a:rPr lang="en-US" altLang="zh-TW" sz="2400" dirty="0"/>
                  <a:t>-v curse</a:t>
                </a:r>
              </a:p>
            </p:txBody>
          </p:sp>
        </p:grpSp>
        <p:sp>
          <p:nvSpPr>
            <p:cNvPr id="24" name="向右箭號 23"/>
            <p:cNvSpPr/>
            <p:nvPr/>
          </p:nvSpPr>
          <p:spPr>
            <a:xfrm rot="20646729">
              <a:off x="3974967" y="1856855"/>
              <a:ext cx="923494" cy="54188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20" name="物件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5583369"/>
                </p:ext>
              </p:extLst>
            </p:nvPr>
          </p:nvGraphicFramePr>
          <p:xfrm>
            <a:off x="6677631" y="2282000"/>
            <a:ext cx="2244725" cy="993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41" name="方程式" r:id="rId9" imgW="977760" imgH="431640" progId="Equation.3">
                    <p:embed/>
                  </p:oleObj>
                </mc:Choice>
                <mc:Fallback>
                  <p:oleObj name="方程式" r:id="rId9" imgW="977760" imgH="431640" progId="Equation.3">
                    <p:embed/>
                    <p:pic>
                      <p:nvPicPr>
                        <p:cNvPr id="0" name="物件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77631" y="2282000"/>
                          <a:ext cx="2244725" cy="993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群組 25"/>
          <p:cNvGrpSpPr/>
          <p:nvPr/>
        </p:nvGrpSpPr>
        <p:grpSpPr>
          <a:xfrm>
            <a:off x="4992200" y="3195357"/>
            <a:ext cx="3067050" cy="3369467"/>
            <a:chOff x="5326529" y="3357907"/>
            <a:chExt cx="3067050" cy="3369467"/>
          </a:xfrm>
        </p:grpSpPr>
        <p:pic>
          <p:nvPicPr>
            <p:cNvPr id="12332" name="Picture 4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6529" y="3917499"/>
              <a:ext cx="3067050" cy="280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向右箭號 26"/>
            <p:cNvSpPr/>
            <p:nvPr/>
          </p:nvSpPr>
          <p:spPr>
            <a:xfrm rot="5400000">
              <a:off x="6315005" y="3347115"/>
              <a:ext cx="520299" cy="54188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238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Parallel</a:t>
            </a:r>
            <a:endParaRPr lang="zh-TW" altLang="en-US" dirty="0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867498"/>
              </p:ext>
            </p:extLst>
          </p:nvPr>
        </p:nvGraphicFramePr>
        <p:xfrm>
          <a:off x="518496" y="4122390"/>
          <a:ext cx="291465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4" name="方程式" r:id="rId3" imgW="1269720" imgH="914400" progId="Equation.3">
                  <p:embed/>
                </p:oleObj>
              </mc:Choice>
              <mc:Fallback>
                <p:oleObj name="方程式" r:id="rId3" imgW="12697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96" y="4122390"/>
                        <a:ext cx="2914650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圖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786" y="1624458"/>
            <a:ext cx="3485762" cy="2313490"/>
          </a:xfrm>
          <a:prstGeom prst="rect">
            <a:avLst/>
          </a:prstGeom>
        </p:spPr>
      </p:pic>
      <p:grpSp>
        <p:nvGrpSpPr>
          <p:cNvPr id="26" name="群組 25"/>
          <p:cNvGrpSpPr/>
          <p:nvPr/>
        </p:nvGrpSpPr>
        <p:grpSpPr>
          <a:xfrm>
            <a:off x="4940480" y="3857121"/>
            <a:ext cx="3586676" cy="2566190"/>
            <a:chOff x="5245280" y="1294641"/>
            <a:chExt cx="3586676" cy="2566190"/>
          </a:xfrm>
        </p:grpSpPr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245280" y="1294641"/>
              <a:ext cx="1365213" cy="2566190"/>
            </a:xfrm>
            <a:prstGeom prst="rect">
              <a:avLst/>
            </a:prstGeom>
          </p:spPr>
        </p:pic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590060"/>
                </p:ext>
              </p:extLst>
            </p:nvPr>
          </p:nvGraphicFramePr>
          <p:xfrm>
            <a:off x="7287318" y="1559910"/>
            <a:ext cx="1544638" cy="1430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15" name="方程式" r:id="rId7" imgW="672840" imgH="622080" progId="Equation.3">
                    <p:embed/>
                  </p:oleObj>
                </mc:Choice>
                <mc:Fallback>
                  <p:oleObj name="方程式" r:id="rId7" imgW="672840" imgH="622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7318" y="1559910"/>
                          <a:ext cx="1544638" cy="1430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物件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3135639"/>
                </p:ext>
              </p:extLst>
            </p:nvPr>
          </p:nvGraphicFramePr>
          <p:xfrm>
            <a:off x="6689821" y="1825973"/>
            <a:ext cx="639762" cy="554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16" name="方程式" r:id="rId9" imgW="279360" imgH="241200" progId="Equation.3">
                    <p:embed/>
                  </p:oleObj>
                </mc:Choice>
                <mc:Fallback>
                  <p:oleObj name="方程式" r:id="rId9" imgW="2793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821" y="1825973"/>
                          <a:ext cx="639762" cy="554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群組 16"/>
          <p:cNvGrpSpPr/>
          <p:nvPr/>
        </p:nvGrpSpPr>
        <p:grpSpPr>
          <a:xfrm>
            <a:off x="3960453" y="129265"/>
            <a:ext cx="4745397" cy="3088598"/>
            <a:chOff x="4207191" y="187321"/>
            <a:chExt cx="4745397" cy="3088598"/>
          </a:xfrm>
        </p:grpSpPr>
        <p:grpSp>
          <p:nvGrpSpPr>
            <p:cNvPr id="18" name="群組 17"/>
            <p:cNvGrpSpPr/>
            <p:nvPr/>
          </p:nvGrpSpPr>
          <p:grpSpPr>
            <a:xfrm>
              <a:off x="5041824" y="187321"/>
              <a:ext cx="2776113" cy="2979008"/>
              <a:chOff x="5186729" y="2479377"/>
              <a:chExt cx="2776113" cy="2979008"/>
            </a:xfrm>
          </p:grpSpPr>
          <p:pic>
            <p:nvPicPr>
              <p:cNvPr id="27" name="圖片 26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186729" y="2971451"/>
                <a:ext cx="2776113" cy="2486934"/>
              </a:xfrm>
              <a:prstGeom prst="rect">
                <a:avLst/>
              </a:prstGeom>
            </p:spPr>
          </p:pic>
          <p:sp>
            <p:nvSpPr>
              <p:cNvPr id="28" name="矩形 27"/>
              <p:cNvSpPr/>
              <p:nvPr/>
            </p:nvSpPr>
            <p:spPr>
              <a:xfrm>
                <a:off x="5963409" y="2479377"/>
                <a:ext cx="14570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28600" lvl="1">
                  <a:spcBef>
                    <a:spcPts val="1000"/>
                  </a:spcBef>
                </a:pPr>
                <a:r>
                  <a:rPr lang="en-US" altLang="zh-TW" sz="2400" dirty="0" err="1"/>
                  <a:t>i</a:t>
                </a:r>
                <a:r>
                  <a:rPr lang="en-US" altLang="zh-TW" sz="2400" dirty="0"/>
                  <a:t>-v curse</a:t>
                </a:r>
              </a:p>
            </p:txBody>
          </p:sp>
        </p:grpSp>
        <p:sp>
          <p:nvSpPr>
            <p:cNvPr id="19" name="向右箭號 18"/>
            <p:cNvSpPr/>
            <p:nvPr/>
          </p:nvSpPr>
          <p:spPr>
            <a:xfrm rot="20646729">
              <a:off x="4207191" y="1856855"/>
              <a:ext cx="923494" cy="54188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20" name="物件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2438228"/>
                </p:ext>
              </p:extLst>
            </p:nvPr>
          </p:nvGraphicFramePr>
          <p:xfrm>
            <a:off x="6649126" y="2282144"/>
            <a:ext cx="2303462" cy="993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17" name="方程式" r:id="rId12" imgW="1002960" imgH="431640" progId="Equation.3">
                    <p:embed/>
                  </p:oleObj>
                </mc:Choice>
                <mc:Fallback>
                  <p:oleObj name="方程式" r:id="rId12" imgW="100296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49126" y="2282144"/>
                          <a:ext cx="2303462" cy="993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向右箭號 28"/>
          <p:cNvSpPr/>
          <p:nvPr/>
        </p:nvSpPr>
        <p:spPr>
          <a:xfrm rot="5400000">
            <a:off x="5995190" y="3300677"/>
            <a:ext cx="520299" cy="541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486871"/>
              </p:ext>
            </p:extLst>
          </p:nvPr>
        </p:nvGraphicFramePr>
        <p:xfrm>
          <a:off x="7036213" y="5484114"/>
          <a:ext cx="142875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8" name="方程式" r:id="rId14" imgW="622080" imgH="431640" progId="Equation.3">
                  <p:embed/>
                </p:oleObj>
              </mc:Choice>
              <mc:Fallback>
                <p:oleObj name="方程式" r:id="rId14" imgW="622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6213" y="5484114"/>
                        <a:ext cx="1428750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736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749" y="1852517"/>
            <a:ext cx="5303451" cy="189236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</a:t>
            </a:r>
            <a:r>
              <a:rPr lang="en-US" altLang="zh-TW" dirty="0"/>
              <a:t>2.4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Find </a:t>
            </a:r>
            <a:r>
              <a:rPr lang="en-US" altLang="zh-TW" sz="2400" dirty="0" err="1" smtClean="0"/>
              <a:t>i</a:t>
            </a:r>
            <a:endParaRPr lang="zh-TW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5878286" y="1852518"/>
            <a:ext cx="1103085" cy="18923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194628" y="2104571"/>
            <a:ext cx="1524000" cy="164031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705900"/>
              </p:ext>
            </p:extLst>
          </p:nvPr>
        </p:nvGraphicFramePr>
        <p:xfrm>
          <a:off x="5253491" y="1409021"/>
          <a:ext cx="28844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4" name="方程式" r:id="rId4" imgW="1257120" imgH="177480" progId="Equation.3">
                  <p:embed/>
                </p:oleObj>
              </mc:Choice>
              <mc:Fallback>
                <p:oleObj name="方程式" r:id="rId4" imgW="1257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491" y="1409021"/>
                        <a:ext cx="28844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718263"/>
              </p:ext>
            </p:extLst>
          </p:nvPr>
        </p:nvGraphicFramePr>
        <p:xfrm>
          <a:off x="3807505" y="3780393"/>
          <a:ext cx="25352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5" name="方程式" r:id="rId6" imgW="1104840" imgH="203040" progId="Equation.3">
                  <p:embed/>
                </p:oleObj>
              </mc:Choice>
              <mc:Fallback>
                <p:oleObj name="方程式" r:id="rId6" imgW="1104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7505" y="3780393"/>
                        <a:ext cx="253523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圖片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0742" y="4206091"/>
            <a:ext cx="4455886" cy="20119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808512" y="4528457"/>
            <a:ext cx="2148116" cy="1731829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65259"/>
              </p:ext>
            </p:extLst>
          </p:nvPr>
        </p:nvGraphicFramePr>
        <p:xfrm>
          <a:off x="2716213" y="6350000"/>
          <a:ext cx="23320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6" name="方程式" r:id="rId9" imgW="1015920" imgH="203040" progId="Equation.3">
                  <p:embed/>
                </p:oleObj>
              </mc:Choice>
              <mc:Fallback>
                <p:oleObj name="方程式" r:id="rId9" imgW="1015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213" y="6350000"/>
                        <a:ext cx="2332037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群組 13"/>
          <p:cNvGrpSpPr/>
          <p:nvPr/>
        </p:nvGrpSpPr>
        <p:grpSpPr>
          <a:xfrm>
            <a:off x="5462293" y="4119834"/>
            <a:ext cx="3604209" cy="2549073"/>
            <a:chOff x="5253491" y="4154940"/>
            <a:chExt cx="3604209" cy="2549073"/>
          </a:xfrm>
        </p:grpSpPr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253491" y="4154940"/>
              <a:ext cx="3604209" cy="2156959"/>
            </a:xfrm>
            <a:prstGeom prst="rect">
              <a:avLst/>
            </a:prstGeom>
          </p:spPr>
        </p:pic>
        <p:graphicFrame>
          <p:nvGraphicFramePr>
            <p:cNvPr id="1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7865615"/>
                </p:ext>
              </p:extLst>
            </p:nvPr>
          </p:nvGraphicFramePr>
          <p:xfrm>
            <a:off x="6140450" y="6296025"/>
            <a:ext cx="2419350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77" name="方程式" r:id="rId12" imgW="1054080" imgH="177480" progId="Equation.3">
                    <p:embed/>
                  </p:oleObj>
                </mc:Choice>
                <mc:Fallback>
                  <p:oleObj name="方程式" r:id="rId12" imgW="10540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0450" y="6296025"/>
                          <a:ext cx="2419350" cy="407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向右箭號 14"/>
          <p:cNvSpPr/>
          <p:nvPr/>
        </p:nvSpPr>
        <p:spPr>
          <a:xfrm>
            <a:off x="5075124" y="5065486"/>
            <a:ext cx="387169" cy="624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弧形向右箭號 15"/>
          <p:cNvSpPr/>
          <p:nvPr/>
        </p:nvSpPr>
        <p:spPr>
          <a:xfrm rot="1576708">
            <a:off x="998850" y="2818903"/>
            <a:ext cx="777154" cy="12813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2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Beyond Series and Parallel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979" y="1736427"/>
            <a:ext cx="2578983" cy="2897890"/>
          </a:xfrm>
        </p:spPr>
      </p:pic>
      <p:sp>
        <p:nvSpPr>
          <p:cNvPr id="5" name="文字方塊 4"/>
          <p:cNvSpPr txBox="1"/>
          <p:nvPr/>
        </p:nvSpPr>
        <p:spPr>
          <a:xfrm>
            <a:off x="4294527" y="3112933"/>
            <a:ext cx="682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/>
              <a:t>=</a:t>
            </a:r>
            <a:endParaRPr lang="zh-TW" altLang="en-US" sz="3600" b="1" dirty="0"/>
          </a:p>
        </p:txBody>
      </p:sp>
      <p:grpSp>
        <p:nvGrpSpPr>
          <p:cNvPr id="6" name="群組 5"/>
          <p:cNvGrpSpPr/>
          <p:nvPr/>
        </p:nvGrpSpPr>
        <p:grpSpPr>
          <a:xfrm>
            <a:off x="5549608" y="1736426"/>
            <a:ext cx="1969948" cy="2897890"/>
            <a:chOff x="5908234" y="1969456"/>
            <a:chExt cx="1969948" cy="2897890"/>
          </a:xfrm>
        </p:grpSpPr>
        <p:sp>
          <p:nvSpPr>
            <p:cNvPr id="7" name="矩形 6"/>
            <p:cNvSpPr/>
            <p:nvPr/>
          </p:nvSpPr>
          <p:spPr>
            <a:xfrm>
              <a:off x="6041037" y="4405681"/>
              <a:ext cx="183714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2400" dirty="0" smtClean="0"/>
                <a:t>What is </a:t>
              </a:r>
              <a:r>
                <a:rPr lang="en-US" altLang="zh-TW" sz="2400" dirty="0" err="1" smtClean="0"/>
                <a:t>R</a:t>
              </a:r>
              <a:r>
                <a:rPr lang="en-US" altLang="zh-TW" sz="2400" baseline="-25000" dirty="0" err="1" smtClean="0"/>
                <a:t>eq</a:t>
              </a:r>
              <a:r>
                <a:rPr lang="en-US" altLang="zh-TW" sz="2400" dirty="0" smtClean="0"/>
                <a:t>?</a:t>
              </a:r>
              <a:endParaRPr lang="zh-TW" altLang="en-US" sz="2400" dirty="0"/>
            </a:p>
          </p:txBody>
        </p:sp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8234" y="1969456"/>
              <a:ext cx="1365213" cy="2566190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7260577" y="3079409"/>
              <a:ext cx="61760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dirty="0" err="1"/>
                <a:t>R</a:t>
              </a:r>
              <a:r>
                <a:rPr lang="en-US" altLang="zh-TW" sz="2800" baseline="-25000" dirty="0" err="1"/>
                <a:t>eq</a:t>
              </a:r>
              <a:endParaRPr lang="zh-TW" altLang="en-US" sz="2800" dirty="0"/>
            </a:p>
          </p:txBody>
        </p:sp>
      </p:grpSp>
      <p:sp>
        <p:nvSpPr>
          <p:cNvPr id="10" name="矩形 9"/>
          <p:cNvSpPr/>
          <p:nvPr/>
        </p:nvSpPr>
        <p:spPr>
          <a:xfrm>
            <a:off x="1068762" y="4883915"/>
            <a:ext cx="46136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Find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-v characteristics</a:t>
            </a:r>
            <a:endParaRPr lang="zh-TW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2090541" y="5437368"/>
            <a:ext cx="57723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Way1: Add voltage source find current</a:t>
            </a:r>
            <a:endParaRPr lang="zh-TW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2090541" y="5964656"/>
            <a:ext cx="57723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Way2: Add current source find voltage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007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Cubic Puzzle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4578" name="Picture 2" descr="https://encrypted-tbn1.gstatic.com/images?q=tbn:ANd9GcRcG_MtjF8CqqmTSTOGlRD-XadBtpnOeYXXfFoyMhCra0zYH2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81" y="1657502"/>
            <a:ext cx="3727492" cy="32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1005425" y="5789463"/>
            <a:ext cx="3924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All resistors have resistance R.</a:t>
            </a:r>
            <a:endParaRPr lang="zh-TW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1204760" y="4958466"/>
            <a:ext cx="3328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A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and B are the two terminals of the network. 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588748" y="3429277"/>
            <a:ext cx="682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/>
              <a:t>=</a:t>
            </a:r>
            <a:endParaRPr lang="zh-TW" altLang="en-US" sz="3600" b="1" dirty="0"/>
          </a:p>
        </p:txBody>
      </p:sp>
      <p:grpSp>
        <p:nvGrpSpPr>
          <p:cNvPr id="12" name="群組 11"/>
          <p:cNvGrpSpPr/>
          <p:nvPr/>
        </p:nvGrpSpPr>
        <p:grpSpPr>
          <a:xfrm>
            <a:off x="5844905" y="1892074"/>
            <a:ext cx="1969948" cy="2897890"/>
            <a:chOff x="5908234" y="1969456"/>
            <a:chExt cx="1969948" cy="2897890"/>
          </a:xfrm>
        </p:grpSpPr>
        <p:sp>
          <p:nvSpPr>
            <p:cNvPr id="9" name="矩形 8"/>
            <p:cNvSpPr/>
            <p:nvPr/>
          </p:nvSpPr>
          <p:spPr>
            <a:xfrm>
              <a:off x="6041037" y="4405681"/>
              <a:ext cx="183714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2400" dirty="0" smtClean="0"/>
                <a:t>What is </a:t>
              </a:r>
              <a:r>
                <a:rPr lang="en-US" altLang="zh-TW" sz="2400" dirty="0" err="1" smtClean="0"/>
                <a:t>R</a:t>
              </a:r>
              <a:r>
                <a:rPr lang="en-US" altLang="zh-TW" sz="2400" baseline="-25000" dirty="0" err="1" smtClean="0"/>
                <a:t>eq</a:t>
              </a:r>
              <a:r>
                <a:rPr lang="en-US" altLang="zh-TW" sz="2400" dirty="0" smtClean="0"/>
                <a:t>?</a:t>
              </a:r>
              <a:endParaRPr lang="zh-TW" altLang="en-US" sz="2400" dirty="0"/>
            </a:p>
          </p:txBody>
        </p:sp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8234" y="1969456"/>
              <a:ext cx="1365213" cy="2566190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7260577" y="3079409"/>
              <a:ext cx="61760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dirty="0" err="1"/>
                <a:t>R</a:t>
              </a:r>
              <a:r>
                <a:rPr lang="en-US" altLang="zh-TW" sz="2800" baseline="-25000" dirty="0" err="1"/>
                <a:t>eq</a:t>
              </a:r>
              <a:endParaRPr lang="zh-TW" altLang="en-US" sz="2800" dirty="0"/>
            </a:p>
          </p:txBody>
        </p:sp>
      </p:grpSp>
      <p:sp>
        <p:nvSpPr>
          <p:cNvPr id="14" name="矩形 13"/>
          <p:cNvSpPr/>
          <p:nvPr/>
        </p:nvSpPr>
        <p:spPr>
          <a:xfrm>
            <a:off x="5717564" y="5261316"/>
            <a:ext cx="2357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Hint: consider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-v characteristics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929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Cubic </a:t>
            </a:r>
            <a:r>
              <a:rPr lang="en-US" altLang="zh-TW" dirty="0" smtClean="0"/>
              <a:t>Puzzle 2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90" y="2058194"/>
            <a:ext cx="6902854" cy="3367246"/>
          </a:xfrm>
        </p:spPr>
      </p:pic>
      <p:sp>
        <p:nvSpPr>
          <p:cNvPr id="5" name="矩形 4"/>
          <p:cNvSpPr/>
          <p:nvPr/>
        </p:nvSpPr>
        <p:spPr>
          <a:xfrm>
            <a:off x="2225429" y="5781868"/>
            <a:ext cx="4907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dirty="0" smtClean="0"/>
              <a:t>(solution is at the end of the slides)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946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Infinity </a:t>
            </a:r>
            <a:r>
              <a:rPr lang="en-US" altLang="zh-TW" dirty="0"/>
              <a:t>Puzzle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38" y="2207707"/>
            <a:ext cx="4978508" cy="2062337"/>
          </a:xfrm>
        </p:spPr>
      </p:pic>
      <p:sp>
        <p:nvSpPr>
          <p:cNvPr id="5" name="文字方塊 4"/>
          <p:cNvSpPr txBox="1"/>
          <p:nvPr/>
        </p:nvSpPr>
        <p:spPr>
          <a:xfrm>
            <a:off x="5733846" y="2915711"/>
            <a:ext cx="682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/>
              <a:t>=</a:t>
            </a:r>
            <a:endParaRPr lang="zh-TW" altLang="en-US" sz="3600" b="1" dirty="0"/>
          </a:p>
        </p:txBody>
      </p:sp>
      <p:grpSp>
        <p:nvGrpSpPr>
          <p:cNvPr id="6" name="群組 5"/>
          <p:cNvGrpSpPr/>
          <p:nvPr/>
        </p:nvGrpSpPr>
        <p:grpSpPr>
          <a:xfrm>
            <a:off x="6416017" y="1861170"/>
            <a:ext cx="1969948" cy="2897890"/>
            <a:chOff x="5908234" y="1969456"/>
            <a:chExt cx="1969948" cy="2897890"/>
          </a:xfrm>
        </p:grpSpPr>
        <p:sp>
          <p:nvSpPr>
            <p:cNvPr id="7" name="矩形 6"/>
            <p:cNvSpPr/>
            <p:nvPr/>
          </p:nvSpPr>
          <p:spPr>
            <a:xfrm>
              <a:off x="6041037" y="4405681"/>
              <a:ext cx="183714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2400" dirty="0" smtClean="0"/>
                <a:t>What is </a:t>
              </a:r>
              <a:r>
                <a:rPr lang="en-US" altLang="zh-TW" sz="2400" dirty="0" err="1" smtClean="0"/>
                <a:t>R</a:t>
              </a:r>
              <a:r>
                <a:rPr lang="en-US" altLang="zh-TW" sz="2400" baseline="-25000" dirty="0" err="1" smtClean="0"/>
                <a:t>eq</a:t>
              </a:r>
              <a:r>
                <a:rPr lang="en-US" altLang="zh-TW" sz="2400" dirty="0" smtClean="0"/>
                <a:t>?</a:t>
              </a:r>
              <a:endParaRPr lang="zh-TW" altLang="en-US" sz="2400" dirty="0"/>
            </a:p>
          </p:txBody>
        </p:sp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8234" y="1969456"/>
              <a:ext cx="1365213" cy="2566190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7260577" y="3079409"/>
              <a:ext cx="61760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dirty="0" err="1"/>
                <a:t>R</a:t>
              </a:r>
              <a:r>
                <a:rPr lang="en-US" altLang="zh-TW" sz="2800" baseline="-25000" dirty="0" err="1"/>
                <a:t>eq</a:t>
              </a:r>
              <a:endParaRPr lang="zh-TW" altLang="en-US" sz="2800" dirty="0"/>
            </a:p>
          </p:txBody>
        </p:sp>
      </p:grpSp>
      <p:sp>
        <p:nvSpPr>
          <p:cNvPr id="10" name="矩形 9"/>
          <p:cNvSpPr/>
          <p:nvPr/>
        </p:nvSpPr>
        <p:spPr>
          <a:xfrm>
            <a:off x="3539658" y="3931547"/>
            <a:ext cx="2271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Infinite resistors</a:t>
            </a:r>
            <a:endParaRPr lang="zh-TW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2225429" y="5781868"/>
            <a:ext cx="4907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dirty="0" smtClean="0"/>
              <a:t>(solution is at the end of the slides)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467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Concept of Equivalent 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networks </a:t>
            </a:r>
            <a:endParaRPr lang="en-US" altLang="zh-TW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Equivalent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networks only with resistors</a:t>
            </a:r>
          </a:p>
          <a:p>
            <a:r>
              <a:rPr lang="en-US" altLang="zh-TW" dirty="0" smtClean="0"/>
              <a:t>Equivalent networks </a:t>
            </a:r>
            <a:r>
              <a:rPr lang="en-US" altLang="zh-TW" dirty="0"/>
              <a:t>with </a:t>
            </a:r>
            <a:r>
              <a:rPr lang="en-US" altLang="zh-TW" dirty="0" smtClean="0"/>
              <a:t>sources</a:t>
            </a:r>
            <a:endParaRPr lang="en-US" altLang="zh-TW" dirty="0"/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Equivalent networks with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controlled sources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49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Textbook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Chapter 2.1, 2.3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653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Sources</a:t>
            </a:r>
            <a:endParaRPr lang="zh-TW" altLang="en-US" dirty="0"/>
          </a:p>
        </p:txBody>
      </p:sp>
      <p:pic>
        <p:nvPicPr>
          <p:cNvPr id="9" name="Picture 13" descr="D:\課程\OLD courses\電路2008-09\課本圖檔\CarlsonCh01\CarlsonCh01A\01-13(a+b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73"/>
          <a:stretch>
            <a:fillRect/>
          </a:stretch>
        </p:blipFill>
        <p:spPr bwMode="auto">
          <a:xfrm>
            <a:off x="5201937" y="1823611"/>
            <a:ext cx="2515337" cy="234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113608"/>
              </p:ext>
            </p:extLst>
          </p:nvPr>
        </p:nvGraphicFramePr>
        <p:xfrm>
          <a:off x="2507209" y="2787320"/>
          <a:ext cx="325437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4" name="方程式" r:id="rId4" imgW="152280" imgH="228600" progId="Equation.3">
                  <p:embed/>
                </p:oleObj>
              </mc:Choice>
              <mc:Fallback>
                <p:oleObj name="方程式" r:id="rId4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7209" y="2787320"/>
                        <a:ext cx="325437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圖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6359" y="1892589"/>
            <a:ext cx="1497980" cy="228000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4247125" y="2110592"/>
            <a:ext cx="1457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TW" sz="2400" dirty="0" err="1"/>
              <a:t>i</a:t>
            </a:r>
            <a:r>
              <a:rPr lang="en-US" altLang="zh-TW" sz="2400" dirty="0"/>
              <a:t>-v curse</a:t>
            </a: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42118" y="4172589"/>
            <a:ext cx="1366461" cy="2341054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1007187" y="2590024"/>
            <a:ext cx="135652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800" dirty="0"/>
              <a:t>Voltage </a:t>
            </a:r>
            <a:endParaRPr lang="en-US" altLang="zh-TW" sz="2800" dirty="0" smtClean="0"/>
          </a:p>
          <a:p>
            <a:pPr algn="ctr"/>
            <a:r>
              <a:rPr lang="en-US" altLang="zh-TW" sz="2800" dirty="0" smtClean="0"/>
              <a:t>Sources</a:t>
            </a:r>
            <a:endParaRPr lang="zh-TW" altLang="en-US" sz="2800" dirty="0"/>
          </a:p>
        </p:txBody>
      </p:sp>
      <p:sp>
        <p:nvSpPr>
          <p:cNvPr id="17" name="矩形 16"/>
          <p:cNvSpPr/>
          <p:nvPr/>
        </p:nvSpPr>
        <p:spPr>
          <a:xfrm>
            <a:off x="997632" y="4866062"/>
            <a:ext cx="13756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800" dirty="0" smtClean="0"/>
              <a:t>Current </a:t>
            </a:r>
          </a:p>
          <a:p>
            <a:pPr algn="ctr"/>
            <a:r>
              <a:rPr lang="en-US" altLang="zh-TW" sz="2800" dirty="0" smtClean="0"/>
              <a:t>Sources</a:t>
            </a:r>
            <a:endParaRPr lang="zh-TW" altLang="en-US" sz="2800" dirty="0"/>
          </a:p>
        </p:txBody>
      </p:sp>
      <p:graphicFrame>
        <p:nvGraphicFramePr>
          <p:cNvPr id="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403791"/>
              </p:ext>
            </p:extLst>
          </p:nvPr>
        </p:nvGraphicFramePr>
        <p:xfrm>
          <a:off x="2552956" y="5097846"/>
          <a:ext cx="271463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5" name="方程式" r:id="rId8" imgW="126720" imgH="228600" progId="Equation.3">
                  <p:embed/>
                </p:oleObj>
              </mc:Choice>
              <mc:Fallback>
                <p:oleObj name="方程式" r:id="rId8" imgW="126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956" y="5097846"/>
                        <a:ext cx="271463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圖片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77127" y="4320906"/>
            <a:ext cx="2528714" cy="2359643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4247125" y="4408054"/>
            <a:ext cx="1457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TW" sz="2400" dirty="0" err="1"/>
              <a:t>i</a:t>
            </a:r>
            <a:r>
              <a:rPr lang="en-US" altLang="zh-TW" sz="2400" dirty="0"/>
              <a:t>-v curse</a:t>
            </a:r>
          </a:p>
        </p:txBody>
      </p:sp>
    </p:spTree>
    <p:extLst>
      <p:ext uri="{BB962C8B-B14F-4D97-AF65-F5344CB8AC3E}">
        <p14:creationId xmlns:p14="http://schemas.microsoft.com/office/powerpoint/2010/main" val="407283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Source Transformation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374" y="1400623"/>
            <a:ext cx="2959726" cy="2795297"/>
          </a:xfrm>
          <a:prstGeom prst="rect">
            <a:avLst/>
          </a:prstGeom>
        </p:spPr>
      </p:pic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610634"/>
              </p:ext>
            </p:extLst>
          </p:nvPr>
        </p:nvGraphicFramePr>
        <p:xfrm>
          <a:off x="1242374" y="2133892"/>
          <a:ext cx="3460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7" name="方程式" r:id="rId4" imgW="152280" imgH="228600" progId="Equation.3">
                  <p:embed/>
                </p:oleObj>
              </mc:Choice>
              <mc:Fallback>
                <p:oleObj name="方程式" r:id="rId4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2374" y="2133892"/>
                        <a:ext cx="3460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158865"/>
              </p:ext>
            </p:extLst>
          </p:nvPr>
        </p:nvGraphicFramePr>
        <p:xfrm>
          <a:off x="2534912" y="2159650"/>
          <a:ext cx="3746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8" name="方程式" r:id="rId6" imgW="164880" imgH="164880" progId="Equation.3">
                  <p:embed/>
                </p:oleObj>
              </mc:Choice>
              <mc:Fallback>
                <p:oleObj name="方程式" r:id="rId6" imgW="1648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4912" y="2159650"/>
                        <a:ext cx="3746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952534"/>
              </p:ext>
            </p:extLst>
          </p:nvPr>
        </p:nvGraphicFramePr>
        <p:xfrm>
          <a:off x="1693863" y="4700588"/>
          <a:ext cx="216852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9" name="方程式" r:id="rId8" imgW="952200" imgH="393480" progId="Equation.3">
                  <p:embed/>
                </p:oleObj>
              </mc:Choice>
              <mc:Fallback>
                <p:oleObj name="方程式" r:id="rId8" imgW="952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4700588"/>
                        <a:ext cx="2168525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直線單箭頭接點 3"/>
          <p:cNvCxnSpPr/>
          <p:nvPr/>
        </p:nvCxnSpPr>
        <p:spPr>
          <a:xfrm>
            <a:off x="4935665" y="3772047"/>
            <a:ext cx="334201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flipV="1">
            <a:off x="5842236" y="1868714"/>
            <a:ext cx="0" cy="28716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5333092" y="2307771"/>
            <a:ext cx="2944586" cy="2162629"/>
          </a:xfrm>
          <a:prstGeom prst="straightConnector1">
            <a:avLst/>
          </a:prstGeom>
          <a:ln w="2540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物件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006885"/>
              </p:ext>
            </p:extLst>
          </p:nvPr>
        </p:nvGraphicFramePr>
        <p:xfrm>
          <a:off x="8281987" y="3612503"/>
          <a:ext cx="2603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0" name="方程式" r:id="rId10" imgW="114120" imgH="139680" progId="Equation.3">
                  <p:embed/>
                </p:oleObj>
              </mc:Choice>
              <mc:Fallback>
                <p:oleObj name="方程式" r:id="rId10" imgW="114120" imgH="139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1987" y="3612503"/>
                        <a:ext cx="26035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物件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594297"/>
              </p:ext>
            </p:extLst>
          </p:nvPr>
        </p:nvGraphicFramePr>
        <p:xfrm>
          <a:off x="5740636" y="1490889"/>
          <a:ext cx="2032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1" name="方程式" r:id="rId12" imgW="88560" imgH="164880" progId="Equation.3">
                  <p:embed/>
                </p:oleObj>
              </mc:Choice>
              <mc:Fallback>
                <p:oleObj name="方程式" r:id="rId12" imgW="88560" imgH="164880" progId="Equation.3">
                  <p:embed/>
                  <p:pic>
                    <p:nvPicPr>
                      <p:cNvPr id="0" name="物件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636" y="1490889"/>
                        <a:ext cx="2032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物件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428294"/>
              </p:ext>
            </p:extLst>
          </p:nvPr>
        </p:nvGraphicFramePr>
        <p:xfrm>
          <a:off x="6229350" y="2347913"/>
          <a:ext cx="17367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2" name="方程式" r:id="rId14" imgW="761760" imgH="393480" progId="Equation.3">
                  <p:embed/>
                </p:oleObj>
              </mc:Choice>
              <mc:Fallback>
                <p:oleObj name="方程式" r:id="rId14" imgW="761760" imgH="393480" progId="Equation.3">
                  <p:embed/>
                  <p:pic>
                    <p:nvPicPr>
                      <p:cNvPr id="0" name="物件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2347913"/>
                        <a:ext cx="173672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物件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14818"/>
              </p:ext>
            </p:extLst>
          </p:nvPr>
        </p:nvGraphicFramePr>
        <p:xfrm>
          <a:off x="7091145" y="3673632"/>
          <a:ext cx="34766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3" name="方程式" r:id="rId16" imgW="152280" imgH="228600" progId="Equation.3">
                  <p:embed/>
                </p:oleObj>
              </mc:Choice>
              <mc:Fallback>
                <p:oleObj name="方程式" r:id="rId16" imgW="152280" imgH="228600" progId="Equation.3">
                  <p:embed/>
                  <p:pic>
                    <p:nvPicPr>
                      <p:cNvPr id="0" name="物件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1145" y="3673632"/>
                        <a:ext cx="347662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物件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89385"/>
              </p:ext>
            </p:extLst>
          </p:nvPr>
        </p:nvGraphicFramePr>
        <p:xfrm>
          <a:off x="5333092" y="2496229"/>
          <a:ext cx="43497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4" name="方程式" r:id="rId18" imgW="190440" imgH="393480" progId="Equation.3">
                  <p:embed/>
                </p:oleObj>
              </mc:Choice>
              <mc:Fallback>
                <p:oleObj name="方程式" r:id="rId18" imgW="190440" imgH="393480" progId="Equation.3">
                  <p:embed/>
                  <p:pic>
                    <p:nvPicPr>
                      <p:cNvPr id="0" name="物件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092" y="2496229"/>
                        <a:ext cx="434975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物件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566353"/>
              </p:ext>
            </p:extLst>
          </p:nvPr>
        </p:nvGraphicFramePr>
        <p:xfrm>
          <a:off x="2009775" y="4195763"/>
          <a:ext cx="15335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5" name="方程式" r:id="rId20" imgW="672840" imgH="228600" progId="Equation.3">
                  <p:embed/>
                </p:oleObj>
              </mc:Choice>
              <mc:Fallback>
                <p:oleObj name="方程式" r:id="rId20" imgW="6728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4195763"/>
                        <a:ext cx="15335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714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Source Transformation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374" y="1400623"/>
            <a:ext cx="2959726" cy="279529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9000" y="1400623"/>
            <a:ext cx="3171327" cy="2798764"/>
          </a:xfrm>
          <a:prstGeom prst="rect">
            <a:avLst/>
          </a:prstGeom>
        </p:spPr>
      </p:pic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885374"/>
              </p:ext>
            </p:extLst>
          </p:nvPr>
        </p:nvGraphicFramePr>
        <p:xfrm>
          <a:off x="1242374" y="2133892"/>
          <a:ext cx="3460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79" name="方程式" r:id="rId5" imgW="152280" imgH="228600" progId="Equation.3">
                  <p:embed/>
                </p:oleObj>
              </mc:Choice>
              <mc:Fallback>
                <p:oleObj name="方程式" r:id="rId5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2374" y="2133892"/>
                        <a:ext cx="3460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576471"/>
              </p:ext>
            </p:extLst>
          </p:nvPr>
        </p:nvGraphicFramePr>
        <p:xfrm>
          <a:off x="4767682" y="2159650"/>
          <a:ext cx="2889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80" name="方程式" r:id="rId7" imgW="126720" imgH="228600" progId="Equation.3">
                  <p:embed/>
                </p:oleObj>
              </mc:Choice>
              <mc:Fallback>
                <p:oleObj name="方程式" r:id="rId7" imgW="126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682" y="2159650"/>
                        <a:ext cx="2889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627037"/>
              </p:ext>
            </p:extLst>
          </p:nvPr>
        </p:nvGraphicFramePr>
        <p:xfrm>
          <a:off x="2534912" y="2159650"/>
          <a:ext cx="3746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81" name="方程式" r:id="rId9" imgW="164880" imgH="164880" progId="Equation.3">
                  <p:embed/>
                </p:oleObj>
              </mc:Choice>
              <mc:Fallback>
                <p:oleObj name="方程式" r:id="rId9" imgW="1648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4912" y="2159650"/>
                        <a:ext cx="3746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404855"/>
              </p:ext>
            </p:extLst>
          </p:nvPr>
        </p:nvGraphicFramePr>
        <p:xfrm>
          <a:off x="5944892" y="2798271"/>
          <a:ext cx="4318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82" name="方程式" r:id="rId11" imgW="190440" imgH="164880" progId="Equation.3">
                  <p:embed/>
                </p:oleObj>
              </mc:Choice>
              <mc:Fallback>
                <p:oleObj name="方程式" r:id="rId11" imgW="1904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4892" y="2798271"/>
                        <a:ext cx="4318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249151"/>
              </p:ext>
            </p:extLst>
          </p:nvPr>
        </p:nvGraphicFramePr>
        <p:xfrm>
          <a:off x="5651144" y="4009572"/>
          <a:ext cx="14478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83" name="方程式" r:id="rId13" imgW="634680" imgH="393480" progId="Equation.3">
                  <p:embed/>
                </p:oleObj>
              </mc:Choice>
              <mc:Fallback>
                <p:oleObj name="方程式" r:id="rId13" imgW="634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144" y="4009572"/>
                        <a:ext cx="144780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254519"/>
              </p:ext>
            </p:extLst>
          </p:nvPr>
        </p:nvGraphicFramePr>
        <p:xfrm>
          <a:off x="5564188" y="4740275"/>
          <a:ext cx="1852612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84" name="方程式" r:id="rId15" imgW="812520" imgH="393480" progId="Equation.3">
                  <p:embed/>
                </p:oleObj>
              </mc:Choice>
              <mc:Fallback>
                <p:oleObj name="方程式" r:id="rId15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4740275"/>
                        <a:ext cx="1852612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952534"/>
              </p:ext>
            </p:extLst>
          </p:nvPr>
        </p:nvGraphicFramePr>
        <p:xfrm>
          <a:off x="1693863" y="4700588"/>
          <a:ext cx="216852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85" name="方程式" r:id="rId17" imgW="952200" imgH="393480" progId="Equation.3">
                  <p:embed/>
                </p:oleObj>
              </mc:Choice>
              <mc:Fallback>
                <p:oleObj name="方程式" r:id="rId17" imgW="9522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4700588"/>
                        <a:ext cx="2168525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566353"/>
              </p:ext>
            </p:extLst>
          </p:nvPr>
        </p:nvGraphicFramePr>
        <p:xfrm>
          <a:off x="2009775" y="4195763"/>
          <a:ext cx="15335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86" name="方程式" r:id="rId19" imgW="672808" imgH="228501" progId="Equation.3">
                  <p:embed/>
                </p:oleObj>
              </mc:Choice>
              <mc:Fallback>
                <p:oleObj name="方程式" r:id="rId19" imgW="672808" imgH="228501" progId="Equation.3">
                  <p:embed/>
                  <p:pic>
                    <p:nvPicPr>
                      <p:cNvPr id="0" name="物件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4195763"/>
                        <a:ext cx="15335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群組 22"/>
          <p:cNvGrpSpPr/>
          <p:nvPr/>
        </p:nvGrpSpPr>
        <p:grpSpPr>
          <a:xfrm>
            <a:off x="1553028" y="5750664"/>
            <a:ext cx="6386070" cy="954993"/>
            <a:chOff x="1553028" y="5750664"/>
            <a:chExt cx="6386070" cy="954993"/>
          </a:xfrm>
        </p:grpSpPr>
        <p:sp>
          <p:nvSpPr>
            <p:cNvPr id="22" name="流程圖: 程序 21"/>
            <p:cNvSpPr/>
            <p:nvPr/>
          </p:nvSpPr>
          <p:spPr>
            <a:xfrm>
              <a:off x="1553028" y="5762170"/>
              <a:ext cx="6168571" cy="943487"/>
            </a:xfrm>
            <a:prstGeom prst="flowChartProcess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1" name="群組 20"/>
            <p:cNvGrpSpPr/>
            <p:nvPr/>
          </p:nvGrpSpPr>
          <p:grpSpPr>
            <a:xfrm>
              <a:off x="1556377" y="5750664"/>
              <a:ext cx="6382721" cy="896937"/>
              <a:chOff x="1556377" y="5805079"/>
              <a:chExt cx="6382721" cy="896937"/>
            </a:xfrm>
          </p:grpSpPr>
          <p:sp>
            <p:nvSpPr>
              <p:cNvPr id="17" name="文字方塊 16"/>
              <p:cNvSpPr txBox="1"/>
              <p:nvPr/>
            </p:nvSpPr>
            <p:spPr>
              <a:xfrm>
                <a:off x="5392055" y="5871019"/>
                <a:ext cx="25470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The two circuits are equivalent.</a:t>
                </a:r>
                <a:endParaRPr lang="zh-TW" altLang="en-US" sz="2400" dirty="0"/>
              </a:p>
            </p:txBody>
          </p:sp>
          <p:graphicFrame>
            <p:nvGraphicFramePr>
              <p:cNvPr id="18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31975818"/>
                  </p:ext>
                </p:extLst>
              </p:nvPr>
            </p:nvGraphicFramePr>
            <p:xfrm>
              <a:off x="1556377" y="6050493"/>
              <a:ext cx="984250" cy="3762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287" name="方程式" r:id="rId21" imgW="431640" imgH="164880" progId="Equation.3">
                      <p:embed/>
                    </p:oleObj>
                  </mc:Choice>
                  <mc:Fallback>
                    <p:oleObj name="方程式" r:id="rId21" imgW="43164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6377" y="6050493"/>
                            <a:ext cx="984250" cy="3762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9" name="文字方塊 18"/>
              <p:cNvSpPr txBox="1"/>
              <p:nvPr/>
            </p:nvSpPr>
            <p:spPr>
              <a:xfrm>
                <a:off x="2520098" y="6039624"/>
                <a:ext cx="8072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 smtClean="0"/>
                  <a:t>and</a:t>
                </a:r>
                <a:endParaRPr lang="zh-TW" altLang="en-US" sz="2400" dirty="0"/>
              </a:p>
            </p:txBody>
          </p:sp>
          <p:graphicFrame>
            <p:nvGraphicFramePr>
              <p:cNvPr id="20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67264748"/>
                  </p:ext>
                </p:extLst>
              </p:nvPr>
            </p:nvGraphicFramePr>
            <p:xfrm>
              <a:off x="3298347" y="5805079"/>
              <a:ext cx="1012825" cy="8969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288" name="方程式" r:id="rId23" imgW="444240" imgH="393480" progId="Equation.3">
                      <p:embed/>
                    </p:oleObj>
                  </mc:Choice>
                  <mc:Fallback>
                    <p:oleObj name="方程式" r:id="rId23" imgW="44424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98347" y="5805079"/>
                            <a:ext cx="1012825" cy="8969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2" name="向右箭號 11"/>
            <p:cNvSpPr/>
            <p:nvPr/>
          </p:nvSpPr>
          <p:spPr>
            <a:xfrm>
              <a:off x="4470400" y="6001269"/>
              <a:ext cx="769257" cy="46166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993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Source Transformation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452327"/>
            <a:ext cx="2959726" cy="2795297"/>
          </a:xfrm>
          <a:prstGeom prst="rect">
            <a:avLst/>
          </a:prstGeom>
        </p:spPr>
      </p:pic>
      <p:sp>
        <p:nvSpPr>
          <p:cNvPr id="5" name="向右箭號 4"/>
          <p:cNvSpPr/>
          <p:nvPr/>
        </p:nvSpPr>
        <p:spPr>
          <a:xfrm>
            <a:off x="3628890" y="2640029"/>
            <a:ext cx="624606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701" y="1448860"/>
            <a:ext cx="3171327" cy="2798764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212066"/>
              </p:ext>
            </p:extLst>
          </p:nvPr>
        </p:nvGraphicFramePr>
        <p:xfrm>
          <a:off x="628650" y="2231825"/>
          <a:ext cx="3460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6" name="方程式" r:id="rId5" imgW="152280" imgH="228600" progId="Equation.3">
                  <p:embed/>
                </p:oleObj>
              </mc:Choice>
              <mc:Fallback>
                <p:oleObj name="方程式" r:id="rId5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231825"/>
                        <a:ext cx="3460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848004"/>
              </p:ext>
            </p:extLst>
          </p:nvPr>
        </p:nvGraphicFramePr>
        <p:xfrm>
          <a:off x="1921188" y="1448860"/>
          <a:ext cx="3746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7" name="方程式" r:id="rId7" imgW="164880" imgH="164880" progId="Equation.3">
                  <p:embed/>
                </p:oleObj>
              </mc:Choice>
              <mc:Fallback>
                <p:oleObj name="方程式" r:id="rId7" imgW="1648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188" y="1448860"/>
                        <a:ext cx="3746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683819"/>
              </p:ext>
            </p:extLst>
          </p:nvPr>
        </p:nvGraphicFramePr>
        <p:xfrm>
          <a:off x="6479036" y="2681251"/>
          <a:ext cx="3746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8" name="方程式" r:id="rId9" imgW="164880" imgH="164880" progId="Equation.3">
                  <p:embed/>
                </p:oleObj>
              </mc:Choice>
              <mc:Fallback>
                <p:oleObj name="方程式" r:id="rId9" imgW="1648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9036" y="2681251"/>
                        <a:ext cx="3746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65584"/>
              </p:ext>
            </p:extLst>
          </p:nvPr>
        </p:nvGraphicFramePr>
        <p:xfrm>
          <a:off x="4391170" y="1855587"/>
          <a:ext cx="1008062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9" name="方程式" r:id="rId10" imgW="444240" imgH="393480" progId="Equation.3">
                  <p:embed/>
                </p:oleObj>
              </mc:Choice>
              <mc:Fallback>
                <p:oleObj name="方程式" r:id="rId10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1170" y="1855587"/>
                        <a:ext cx="1008062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圖片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2938" y="4382888"/>
            <a:ext cx="2457450" cy="2200275"/>
          </a:xfrm>
          <a:prstGeom prst="rect">
            <a:avLst/>
          </a:prstGeom>
        </p:spPr>
      </p:pic>
      <p:sp>
        <p:nvSpPr>
          <p:cNvPr id="12" name="向右箭號 11"/>
          <p:cNvSpPr/>
          <p:nvPr/>
        </p:nvSpPr>
        <p:spPr>
          <a:xfrm>
            <a:off x="3628890" y="5106370"/>
            <a:ext cx="624606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61586" y="4554980"/>
            <a:ext cx="2698677" cy="223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27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Source Transformation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7501" y="1422962"/>
            <a:ext cx="3171327" cy="2798764"/>
          </a:xfrm>
          <a:prstGeom prst="rect">
            <a:avLst/>
          </a:prstGeom>
        </p:spPr>
      </p:pic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97240"/>
              </p:ext>
            </p:extLst>
          </p:nvPr>
        </p:nvGraphicFramePr>
        <p:xfrm>
          <a:off x="5216183" y="2181989"/>
          <a:ext cx="2889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0" name="方程式" r:id="rId4" imgW="126720" imgH="228600" progId="Equation.3">
                  <p:embed/>
                </p:oleObj>
              </mc:Choice>
              <mc:Fallback>
                <p:oleObj name="方程式" r:id="rId4" imgW="126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6183" y="2181989"/>
                        <a:ext cx="2889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579382"/>
              </p:ext>
            </p:extLst>
          </p:nvPr>
        </p:nvGraphicFramePr>
        <p:xfrm>
          <a:off x="6393393" y="2820610"/>
          <a:ext cx="4318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1" name="方程式" r:id="rId6" imgW="190440" imgH="164880" progId="Equation.3">
                  <p:embed/>
                </p:oleObj>
              </mc:Choice>
              <mc:Fallback>
                <p:oleObj name="方程式" r:id="rId6" imgW="1904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3393" y="2820610"/>
                        <a:ext cx="4318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向右箭號 6"/>
          <p:cNvSpPr/>
          <p:nvPr/>
        </p:nvSpPr>
        <p:spPr>
          <a:xfrm flipH="1">
            <a:off x="4079144" y="2643681"/>
            <a:ext cx="624606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9096" y="1469592"/>
            <a:ext cx="2959726" cy="2795297"/>
          </a:xfrm>
          <a:prstGeom prst="rect">
            <a:avLst/>
          </a:prstGeom>
        </p:spPr>
      </p:pic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739785"/>
              </p:ext>
            </p:extLst>
          </p:nvPr>
        </p:nvGraphicFramePr>
        <p:xfrm>
          <a:off x="1892423" y="1469592"/>
          <a:ext cx="4318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2" name="方程式" r:id="rId9" imgW="190440" imgH="164880" progId="Equation.3">
                  <p:embed/>
                </p:oleObj>
              </mc:Choice>
              <mc:Fallback>
                <p:oleObj name="方程式" r:id="rId9" imgW="1904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423" y="1469592"/>
                        <a:ext cx="4318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717441"/>
              </p:ext>
            </p:extLst>
          </p:nvPr>
        </p:nvGraphicFramePr>
        <p:xfrm>
          <a:off x="123825" y="2300288"/>
          <a:ext cx="12382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3" name="方程式" r:id="rId10" imgW="545760" imgH="228600" progId="Equation.3">
                  <p:embed/>
                </p:oleObj>
              </mc:Choice>
              <mc:Fallback>
                <p:oleObj name="方程式" r:id="rId10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" y="2300288"/>
                        <a:ext cx="12382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圖片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399535" y="4622539"/>
            <a:ext cx="2846486" cy="2163008"/>
          </a:xfrm>
          <a:prstGeom prst="rect">
            <a:avLst/>
          </a:prstGeom>
        </p:spPr>
      </p:pic>
      <p:sp>
        <p:nvSpPr>
          <p:cNvPr id="12" name="向右箭號 11"/>
          <p:cNvSpPr/>
          <p:nvPr/>
        </p:nvSpPr>
        <p:spPr>
          <a:xfrm flipH="1">
            <a:off x="4160609" y="5191958"/>
            <a:ext cx="624606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91032" y="4264889"/>
            <a:ext cx="2474291" cy="254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14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Why </a:t>
            </a:r>
            <a:r>
              <a:rPr lang="en-US" altLang="zh-TW" dirty="0"/>
              <a:t>Source </a:t>
            </a:r>
            <a:r>
              <a:rPr lang="en-US" altLang="zh-TW" dirty="0" smtClean="0"/>
              <a:t>Transformation?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2298700"/>
            <a:ext cx="2438400" cy="24003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8699" y="2387954"/>
            <a:ext cx="3981451" cy="2221791"/>
          </a:xfrm>
          <a:prstGeom prst="rect">
            <a:avLst/>
          </a:prstGeom>
        </p:spPr>
      </p:pic>
      <p:sp>
        <p:nvSpPr>
          <p:cNvPr id="6" name="向右箭號 5"/>
          <p:cNvSpPr/>
          <p:nvPr/>
        </p:nvSpPr>
        <p:spPr>
          <a:xfrm>
            <a:off x="3628890" y="3078178"/>
            <a:ext cx="905009" cy="10937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333500" y="2270142"/>
            <a:ext cx="1733550" cy="242885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305548" y="2298700"/>
            <a:ext cx="2514602" cy="242885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右大括弧 8"/>
          <p:cNvSpPr/>
          <p:nvPr/>
        </p:nvSpPr>
        <p:spPr>
          <a:xfrm rot="5400000">
            <a:off x="5829915" y="3953489"/>
            <a:ext cx="427393" cy="2009776"/>
          </a:xfrm>
          <a:prstGeom prst="rightBrace">
            <a:avLst>
              <a:gd name="adj1" fmla="val 76678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420203" y="5335569"/>
            <a:ext cx="1246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Parallel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245472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9311" y="2421862"/>
            <a:ext cx="3686039" cy="258807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898" y="2701349"/>
            <a:ext cx="3248025" cy="22002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Why </a:t>
            </a:r>
            <a:r>
              <a:rPr lang="en-US" altLang="zh-TW" dirty="0"/>
              <a:t>Source </a:t>
            </a:r>
            <a:r>
              <a:rPr lang="en-US" altLang="zh-TW" dirty="0" smtClean="0"/>
              <a:t>Transformation?</a:t>
            </a:r>
            <a:endParaRPr lang="zh-TW" altLang="en-US" dirty="0"/>
          </a:p>
        </p:txBody>
      </p:sp>
      <p:sp>
        <p:nvSpPr>
          <p:cNvPr id="6" name="向右箭號 5"/>
          <p:cNvSpPr/>
          <p:nvPr/>
        </p:nvSpPr>
        <p:spPr>
          <a:xfrm>
            <a:off x="3838923" y="3343430"/>
            <a:ext cx="905009" cy="10937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05173" y="2587057"/>
            <a:ext cx="2276609" cy="242885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829311" y="2472766"/>
            <a:ext cx="2219672" cy="2537166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右大括弧 8"/>
          <p:cNvSpPr/>
          <p:nvPr/>
        </p:nvSpPr>
        <p:spPr>
          <a:xfrm rot="16200000" flipV="1">
            <a:off x="6778268" y="1040001"/>
            <a:ext cx="321937" cy="2543591"/>
          </a:xfrm>
          <a:prstGeom prst="rightBrace">
            <a:avLst>
              <a:gd name="adj1" fmla="val 76678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6412489" y="1611580"/>
            <a:ext cx="10534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Series</a:t>
            </a:r>
            <a:endParaRPr lang="en-US" altLang="zh-TW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043316" y="5642488"/>
            <a:ext cx="5571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Be careful about the directions of voltage and current sources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2528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Find </a:t>
            </a:r>
            <a:r>
              <a:rPr lang="en-US" altLang="zh-TW" dirty="0" err="1" smtClean="0"/>
              <a:t>v</a:t>
            </a:r>
            <a:r>
              <a:rPr lang="en-US" altLang="zh-TW" baseline="-25000" dirty="0" err="1" smtClean="0"/>
              <a:t>o</a:t>
            </a:r>
            <a:endParaRPr lang="zh-TW" altLang="en-US" baseline="-25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444" y="2302894"/>
            <a:ext cx="7309906" cy="278719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205444" y="5371918"/>
            <a:ext cx="7412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Simply the networks by their equivalent networks</a:t>
            </a:r>
            <a:endParaRPr lang="zh-TW" alt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75804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Find </a:t>
            </a:r>
            <a:r>
              <a:rPr lang="en-US" altLang="zh-TW" dirty="0" err="1" smtClean="0"/>
              <a:t>v</a:t>
            </a:r>
            <a:r>
              <a:rPr lang="en-US" altLang="zh-TW" baseline="-25000" dirty="0" err="1" smtClean="0"/>
              <a:t>o</a:t>
            </a:r>
            <a:endParaRPr lang="zh-TW" altLang="en-US" baseline="-25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444" y="2302893"/>
            <a:ext cx="7309906" cy="278719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072094" y="2302893"/>
            <a:ext cx="4071406" cy="2787199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796494" y="2302893"/>
            <a:ext cx="2718856" cy="2787199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386544" y="5225028"/>
            <a:ext cx="1734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Network A</a:t>
            </a:r>
            <a:endParaRPr lang="zh-TW" altLang="en-US" sz="2800" baseline="-25000" dirty="0"/>
          </a:p>
        </p:txBody>
      </p:sp>
      <p:sp>
        <p:nvSpPr>
          <p:cNvPr id="9" name="矩形 8"/>
          <p:cNvSpPr/>
          <p:nvPr/>
        </p:nvSpPr>
        <p:spPr>
          <a:xfrm>
            <a:off x="6288761" y="5221762"/>
            <a:ext cx="17214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Network B</a:t>
            </a:r>
            <a:endParaRPr lang="zh-TW" alt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41483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Find </a:t>
            </a:r>
            <a:r>
              <a:rPr lang="en-US" altLang="zh-TW" dirty="0" err="1" smtClean="0"/>
              <a:t>v</a:t>
            </a:r>
            <a:r>
              <a:rPr lang="en-US" altLang="zh-TW" baseline="-25000" dirty="0" err="1" smtClean="0"/>
              <a:t>o</a:t>
            </a:r>
            <a:endParaRPr lang="zh-TW" altLang="en-US" baseline="-25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444" y="2302893"/>
            <a:ext cx="7309906" cy="278719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246644" y="2302893"/>
            <a:ext cx="4268705" cy="2787199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73572" y="5400400"/>
            <a:ext cx="1965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Bad idea……</a:t>
            </a:r>
            <a:endParaRPr lang="zh-TW" altLang="en-US" sz="2800" baseline="-25000" dirty="0"/>
          </a:p>
        </p:txBody>
      </p:sp>
      <p:sp>
        <p:nvSpPr>
          <p:cNvPr id="10" name="矩形 9"/>
          <p:cNvSpPr/>
          <p:nvPr/>
        </p:nvSpPr>
        <p:spPr>
          <a:xfrm>
            <a:off x="773572" y="5982821"/>
            <a:ext cx="8115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i="1" dirty="0" smtClean="0"/>
              <a:t>Do not put the target in the network to be simplified.</a:t>
            </a:r>
            <a:endParaRPr lang="zh-TW" altLang="en-US" sz="2800" b="1" i="1" baseline="-25000" dirty="0"/>
          </a:p>
        </p:txBody>
      </p:sp>
      <p:sp>
        <p:nvSpPr>
          <p:cNvPr id="11" name="矩形 10"/>
          <p:cNvSpPr/>
          <p:nvPr/>
        </p:nvSpPr>
        <p:spPr>
          <a:xfrm>
            <a:off x="5520247" y="1727097"/>
            <a:ext cx="2215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How about ….</a:t>
            </a:r>
            <a:endParaRPr lang="zh-TW" alt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83290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Concept of Equivalent </a:t>
            </a:r>
            <a:r>
              <a:rPr lang="en-US" altLang="zh-TW" dirty="0"/>
              <a:t>networks </a:t>
            </a:r>
            <a:endParaRPr lang="en-US" altLang="zh-TW" dirty="0" smtClean="0"/>
          </a:p>
          <a:p>
            <a:r>
              <a:rPr lang="en-US" altLang="zh-TW" dirty="0"/>
              <a:t>Equivalent </a:t>
            </a:r>
            <a:r>
              <a:rPr lang="en-US" altLang="zh-TW" dirty="0" smtClean="0"/>
              <a:t>networks only with resistors</a:t>
            </a:r>
          </a:p>
          <a:p>
            <a:r>
              <a:rPr lang="en-US" altLang="zh-TW" dirty="0" smtClean="0"/>
              <a:t>Equivalent networks </a:t>
            </a:r>
            <a:r>
              <a:rPr lang="en-US" altLang="zh-TW" dirty="0"/>
              <a:t>with </a:t>
            </a:r>
            <a:r>
              <a:rPr lang="en-US" altLang="zh-TW" dirty="0" smtClean="0"/>
              <a:t>independent sources</a:t>
            </a:r>
            <a:endParaRPr lang="en-US" altLang="zh-TW" dirty="0"/>
          </a:p>
          <a:p>
            <a:r>
              <a:rPr lang="en-US" altLang="zh-TW" dirty="0"/>
              <a:t>Equivalent networks with </a:t>
            </a:r>
            <a:r>
              <a:rPr lang="en-US" altLang="zh-TW" dirty="0" smtClean="0"/>
              <a:t>controlled sources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3293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Find </a:t>
            </a:r>
            <a:r>
              <a:rPr lang="en-US" altLang="zh-TW" dirty="0" err="1"/>
              <a:t>v</a:t>
            </a:r>
            <a:r>
              <a:rPr lang="en-US" altLang="zh-TW" baseline="-25000" dirty="0" err="1"/>
              <a:t>o</a:t>
            </a:r>
            <a:endParaRPr lang="zh-TW" altLang="en-US" baseline="-25000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444" y="2302893"/>
            <a:ext cx="7309906" cy="278719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552950" y="3238500"/>
            <a:ext cx="1733549" cy="1504949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145648" y="2302893"/>
            <a:ext cx="7369702" cy="2787199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993734" y="5145104"/>
            <a:ext cx="3468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Two-terminal Network</a:t>
            </a:r>
            <a:endParaRPr lang="zh-TW" altLang="en-US" sz="2800" baseline="-25000" dirty="0"/>
          </a:p>
        </p:txBody>
      </p:sp>
      <p:sp>
        <p:nvSpPr>
          <p:cNvPr id="8" name="橢圓 7"/>
          <p:cNvSpPr/>
          <p:nvPr/>
        </p:nvSpPr>
        <p:spPr>
          <a:xfrm>
            <a:off x="5406845" y="3294039"/>
            <a:ext cx="159644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5404698" y="4489623"/>
            <a:ext cx="159644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571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Find equivalent network 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1195" y="2169026"/>
            <a:ext cx="5323935" cy="2036673"/>
          </a:xfrm>
          <a:prstGeom prst="rect">
            <a:avLst/>
          </a:prstGeom>
        </p:spPr>
      </p:pic>
      <p:grpSp>
        <p:nvGrpSpPr>
          <p:cNvPr id="11" name="群組 10"/>
          <p:cNvGrpSpPr/>
          <p:nvPr/>
        </p:nvGrpSpPr>
        <p:grpSpPr>
          <a:xfrm>
            <a:off x="4958366" y="272730"/>
            <a:ext cx="3842303" cy="1552895"/>
            <a:chOff x="1145648" y="2302893"/>
            <a:chExt cx="7369702" cy="2787199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05444" y="2302893"/>
              <a:ext cx="7309906" cy="2787199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4552950" y="3238500"/>
              <a:ext cx="1733549" cy="1504949"/>
            </a:xfrm>
            <a:prstGeom prst="rect">
              <a:avLst/>
            </a:prstGeom>
            <a:noFill/>
            <a:ln w="57150"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145648" y="2302893"/>
              <a:ext cx="7369702" cy="2787199"/>
            </a:xfrm>
            <a:prstGeom prst="rect">
              <a:avLst/>
            </a:prstGeom>
            <a:noFill/>
            <a:ln w="57150"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/>
            <p:nvPr/>
          </p:nvSpPr>
          <p:spPr>
            <a:xfrm>
              <a:off x="5406845" y="3294039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/>
            <p:nvPr/>
          </p:nvSpPr>
          <p:spPr>
            <a:xfrm>
              <a:off x="5404698" y="4489623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3121195" y="4415339"/>
            <a:ext cx="4662916" cy="2105025"/>
            <a:chOff x="628650" y="4347881"/>
            <a:chExt cx="4662916" cy="2105025"/>
          </a:xfrm>
        </p:grpSpPr>
        <p:pic>
          <p:nvPicPr>
            <p:cNvPr id="16" name="圖片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8650" y="4347881"/>
              <a:ext cx="3048000" cy="2105025"/>
            </a:xfrm>
            <a:prstGeom prst="rect">
              <a:avLst/>
            </a:prstGeom>
          </p:spPr>
        </p:pic>
        <p:grpSp>
          <p:nvGrpSpPr>
            <p:cNvPr id="15" name="群組 14"/>
            <p:cNvGrpSpPr/>
            <p:nvPr/>
          </p:nvGrpSpPr>
          <p:grpSpPr>
            <a:xfrm>
              <a:off x="3703667" y="4878979"/>
              <a:ext cx="1285875" cy="1432920"/>
              <a:chOff x="3736885" y="4754360"/>
              <a:chExt cx="1285875" cy="1432920"/>
            </a:xfrm>
          </p:grpSpPr>
          <p:pic>
            <p:nvPicPr>
              <p:cNvPr id="12" name="圖片 11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5400000">
                <a:off x="3648075" y="5035348"/>
                <a:ext cx="923925" cy="361950"/>
              </a:xfrm>
              <a:prstGeom prst="rect">
                <a:avLst/>
              </a:prstGeom>
            </p:spPr>
          </p:pic>
          <p:pic>
            <p:nvPicPr>
              <p:cNvPr id="13" name="圖片 12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736885" y="5520530"/>
                <a:ext cx="1285875" cy="666750"/>
              </a:xfrm>
              <a:prstGeom prst="rect">
                <a:avLst/>
              </a:prstGeom>
            </p:spPr>
          </p:pic>
          <p:graphicFrame>
            <p:nvGraphicFramePr>
              <p:cNvPr id="14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43677278"/>
                  </p:ext>
                </p:extLst>
              </p:nvPr>
            </p:nvGraphicFramePr>
            <p:xfrm>
              <a:off x="4223634" y="5021853"/>
              <a:ext cx="519112" cy="4048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90" name="方程式" r:id="rId9" imgW="228600" imgH="177480" progId="Equation.3">
                      <p:embed/>
                    </p:oleObj>
                  </mc:Choice>
                  <mc:Fallback>
                    <p:oleObj name="方程式" r:id="rId9" imgW="22860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23634" y="5021853"/>
                            <a:ext cx="519112" cy="4048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22" name="直線接點 21"/>
            <p:cNvCxnSpPr/>
            <p:nvPr/>
          </p:nvCxnSpPr>
          <p:spPr>
            <a:xfrm>
              <a:off x="3669282" y="6311899"/>
              <a:ext cx="14834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3669282" y="4859461"/>
              <a:ext cx="14834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橢圓 18"/>
            <p:cNvSpPr/>
            <p:nvPr/>
          </p:nvSpPr>
          <p:spPr>
            <a:xfrm>
              <a:off x="5131922" y="4795643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橢圓 19"/>
            <p:cNvSpPr/>
            <p:nvPr/>
          </p:nvSpPr>
          <p:spPr>
            <a:xfrm>
              <a:off x="5124470" y="6236440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0" name="弧形向右箭號 29"/>
          <p:cNvSpPr/>
          <p:nvPr/>
        </p:nvSpPr>
        <p:spPr>
          <a:xfrm>
            <a:off x="2964248" y="3895085"/>
            <a:ext cx="641629" cy="134453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23" name="群組 22"/>
          <p:cNvGrpSpPr/>
          <p:nvPr/>
        </p:nvGrpSpPr>
        <p:grpSpPr>
          <a:xfrm>
            <a:off x="751858" y="3331950"/>
            <a:ext cx="1732462" cy="2076450"/>
            <a:chOff x="170497" y="2932785"/>
            <a:chExt cx="1732462" cy="2076450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184" y="2932785"/>
              <a:ext cx="1628775" cy="2076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矩形 24"/>
            <p:cNvSpPr/>
            <p:nvPr/>
          </p:nvSpPr>
          <p:spPr>
            <a:xfrm>
              <a:off x="170497" y="2997106"/>
              <a:ext cx="1284319" cy="200588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Typical</a:t>
              </a:r>
            </a:p>
            <a:p>
              <a:pPr algn="ctr"/>
              <a:r>
                <a:rPr lang="en-US" altLang="zh-TW" sz="2400" dirty="0" smtClean="0"/>
                <a:t>Network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705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2201730" y="2119569"/>
            <a:ext cx="4662916" cy="2105025"/>
            <a:chOff x="628650" y="4347881"/>
            <a:chExt cx="4662916" cy="2105025"/>
          </a:xfrm>
        </p:grpSpPr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8650" y="4347881"/>
              <a:ext cx="3048000" cy="2105025"/>
            </a:xfrm>
            <a:prstGeom prst="rect">
              <a:avLst/>
            </a:prstGeom>
          </p:spPr>
        </p:pic>
        <p:grpSp>
          <p:nvGrpSpPr>
            <p:cNvPr id="12" name="群組 11"/>
            <p:cNvGrpSpPr/>
            <p:nvPr/>
          </p:nvGrpSpPr>
          <p:grpSpPr>
            <a:xfrm>
              <a:off x="3703667" y="4878979"/>
              <a:ext cx="1285875" cy="1432920"/>
              <a:chOff x="3736885" y="4754360"/>
              <a:chExt cx="1285875" cy="1432920"/>
            </a:xfrm>
          </p:grpSpPr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5400000">
                <a:off x="3648075" y="5035348"/>
                <a:ext cx="923925" cy="361950"/>
              </a:xfrm>
              <a:prstGeom prst="rect">
                <a:avLst/>
              </a:prstGeom>
            </p:spPr>
          </p:pic>
          <p:pic>
            <p:nvPicPr>
              <p:cNvPr id="18" name="圖片 1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36885" y="5520530"/>
                <a:ext cx="1285875" cy="666750"/>
              </a:xfrm>
              <a:prstGeom prst="rect">
                <a:avLst/>
              </a:prstGeom>
            </p:spPr>
          </p:pic>
          <p:graphicFrame>
            <p:nvGraphicFramePr>
              <p:cNvPr id="19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74517749"/>
                  </p:ext>
                </p:extLst>
              </p:nvPr>
            </p:nvGraphicFramePr>
            <p:xfrm>
              <a:off x="4223634" y="5021853"/>
              <a:ext cx="519112" cy="4048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572" name="方程式" r:id="rId6" imgW="228600" imgH="177480" progId="Equation.3">
                      <p:embed/>
                    </p:oleObj>
                  </mc:Choice>
                  <mc:Fallback>
                    <p:oleObj name="方程式" r:id="rId6" imgW="22860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23634" y="5021853"/>
                            <a:ext cx="519112" cy="4048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13" name="直線接點 12"/>
            <p:cNvCxnSpPr/>
            <p:nvPr/>
          </p:nvCxnSpPr>
          <p:spPr>
            <a:xfrm>
              <a:off x="3669282" y="6311899"/>
              <a:ext cx="14834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>
              <a:off x="3669282" y="4859461"/>
              <a:ext cx="14834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橢圓 14"/>
            <p:cNvSpPr/>
            <p:nvPr/>
          </p:nvSpPr>
          <p:spPr>
            <a:xfrm>
              <a:off x="5131922" y="4795643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橢圓 15"/>
            <p:cNvSpPr/>
            <p:nvPr/>
          </p:nvSpPr>
          <p:spPr>
            <a:xfrm>
              <a:off x="5124470" y="6236440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Find equivalent network </a:t>
            </a:r>
            <a:endParaRPr lang="zh-TW" altLang="en-US" dirty="0"/>
          </a:p>
          <a:p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4958366" y="272730"/>
            <a:ext cx="3842303" cy="1552895"/>
            <a:chOff x="1145648" y="2302893"/>
            <a:chExt cx="7369702" cy="2787199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05444" y="2302893"/>
              <a:ext cx="7309906" cy="2787199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4552950" y="3238500"/>
              <a:ext cx="1733549" cy="1504949"/>
            </a:xfrm>
            <a:prstGeom prst="rect">
              <a:avLst/>
            </a:prstGeom>
            <a:noFill/>
            <a:ln w="57150"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45648" y="2302893"/>
              <a:ext cx="7369702" cy="2787199"/>
            </a:xfrm>
            <a:prstGeom prst="rect">
              <a:avLst/>
            </a:prstGeom>
            <a:noFill/>
            <a:ln w="57150"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橢圓 7"/>
            <p:cNvSpPr/>
            <p:nvPr/>
          </p:nvSpPr>
          <p:spPr>
            <a:xfrm>
              <a:off x="5406845" y="3294039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/>
            <p:nvPr/>
          </p:nvSpPr>
          <p:spPr>
            <a:xfrm>
              <a:off x="5404698" y="4489623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8" name="矩形 27"/>
          <p:cNvSpPr/>
          <p:nvPr/>
        </p:nvSpPr>
        <p:spPr>
          <a:xfrm>
            <a:off x="2201730" y="2523789"/>
            <a:ext cx="2128602" cy="16572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8" name="群組 37"/>
          <p:cNvGrpSpPr/>
          <p:nvPr/>
        </p:nvGrpSpPr>
        <p:grpSpPr>
          <a:xfrm>
            <a:off x="1154425" y="3653725"/>
            <a:ext cx="5758188" cy="2976612"/>
            <a:chOff x="1154425" y="3653725"/>
            <a:chExt cx="5758188" cy="2976612"/>
          </a:xfrm>
        </p:grpSpPr>
        <p:grpSp>
          <p:nvGrpSpPr>
            <p:cNvPr id="31" name="群組 30"/>
            <p:cNvGrpSpPr/>
            <p:nvPr/>
          </p:nvGrpSpPr>
          <p:grpSpPr>
            <a:xfrm>
              <a:off x="2157725" y="4459153"/>
              <a:ext cx="4754888" cy="1995591"/>
              <a:chOff x="2157725" y="4459153"/>
              <a:chExt cx="4754888" cy="1995591"/>
            </a:xfrm>
          </p:grpSpPr>
          <p:pic>
            <p:nvPicPr>
              <p:cNvPr id="18461" name="Picture 29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7725" y="4459153"/>
                <a:ext cx="3467748" cy="19955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4" name="直線接點 23"/>
              <p:cNvCxnSpPr/>
              <p:nvPr/>
            </p:nvCxnSpPr>
            <p:spPr>
              <a:xfrm>
                <a:off x="5334454" y="6373025"/>
                <a:ext cx="14834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橢圓 26"/>
              <p:cNvSpPr/>
              <p:nvPr/>
            </p:nvSpPr>
            <p:spPr>
              <a:xfrm>
                <a:off x="6752969" y="6297150"/>
                <a:ext cx="159644" cy="14287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20" name="群組 19"/>
              <p:cNvGrpSpPr/>
              <p:nvPr/>
            </p:nvGrpSpPr>
            <p:grpSpPr>
              <a:xfrm>
                <a:off x="5129401" y="4925591"/>
                <a:ext cx="1285875" cy="1432920"/>
                <a:chOff x="8627399" y="3222830"/>
                <a:chExt cx="1285875" cy="1432920"/>
              </a:xfrm>
            </p:grpSpPr>
            <p:pic>
              <p:nvPicPr>
                <p:cNvPr id="32" name="圖片 31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5400000">
                  <a:off x="8538589" y="3503818"/>
                  <a:ext cx="923925" cy="361950"/>
                </a:xfrm>
                <a:prstGeom prst="rect">
                  <a:avLst/>
                </a:prstGeom>
              </p:spPr>
            </p:pic>
            <p:pic>
              <p:nvPicPr>
                <p:cNvPr id="36" name="圖片 35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627399" y="3989000"/>
                  <a:ext cx="1285875" cy="666750"/>
                </a:xfrm>
                <a:prstGeom prst="rect">
                  <a:avLst/>
                </a:prstGeom>
              </p:spPr>
            </p:pic>
            <p:graphicFrame>
              <p:nvGraphicFramePr>
                <p:cNvPr id="37" name="Object 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623244495"/>
                    </p:ext>
                  </p:extLst>
                </p:nvPr>
              </p:nvGraphicFramePr>
              <p:xfrm>
                <a:off x="9114148" y="3490323"/>
                <a:ext cx="519112" cy="4048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573" name="方程式" r:id="rId10" imgW="228600" imgH="177480" progId="Equation.3">
                        <p:embed/>
                      </p:oleObj>
                    </mc:Choice>
                    <mc:Fallback>
                      <p:oleObj name="方程式" r:id="rId10" imgW="228600" imgH="1774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114148" y="3490323"/>
                              <a:ext cx="519112" cy="4048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30" name="群組 29"/>
              <p:cNvGrpSpPr/>
              <p:nvPr/>
            </p:nvGrpSpPr>
            <p:grpSpPr>
              <a:xfrm>
                <a:off x="5242362" y="4861773"/>
                <a:ext cx="1622284" cy="142875"/>
                <a:chOff x="5242362" y="4861773"/>
                <a:chExt cx="1622284" cy="142875"/>
              </a:xfrm>
            </p:grpSpPr>
            <p:cxnSp>
              <p:nvCxnSpPr>
                <p:cNvPr id="25" name="直線接點 24"/>
                <p:cNvCxnSpPr/>
                <p:nvPr/>
              </p:nvCxnSpPr>
              <p:spPr>
                <a:xfrm>
                  <a:off x="5242362" y="4925591"/>
                  <a:ext cx="148341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橢圓 25"/>
                <p:cNvSpPr/>
                <p:nvPr/>
              </p:nvSpPr>
              <p:spPr>
                <a:xfrm>
                  <a:off x="6705002" y="4861773"/>
                  <a:ext cx="159644" cy="14287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sp>
          <p:nvSpPr>
            <p:cNvPr id="29" name="矩形 28"/>
            <p:cNvSpPr/>
            <p:nvPr/>
          </p:nvSpPr>
          <p:spPr>
            <a:xfrm>
              <a:off x="2201730" y="4330407"/>
              <a:ext cx="2128602" cy="229993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弧形向右箭號 34"/>
            <p:cNvSpPr/>
            <p:nvPr/>
          </p:nvSpPr>
          <p:spPr>
            <a:xfrm>
              <a:off x="1154425" y="3653725"/>
              <a:ext cx="1003300" cy="2038036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809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群組 29"/>
          <p:cNvGrpSpPr/>
          <p:nvPr/>
        </p:nvGrpSpPr>
        <p:grpSpPr>
          <a:xfrm>
            <a:off x="5952751" y="4706480"/>
            <a:ext cx="2704848" cy="1417638"/>
            <a:chOff x="6036216" y="4686337"/>
            <a:chExt cx="2704848" cy="1417638"/>
          </a:xfrm>
        </p:grpSpPr>
        <p:pic>
          <p:nvPicPr>
            <p:cNvPr id="25" name="圖片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36216" y="4698886"/>
              <a:ext cx="2374717" cy="1405089"/>
            </a:xfrm>
            <a:prstGeom prst="rect">
              <a:avLst/>
            </a:prstGeom>
          </p:spPr>
        </p:pic>
        <p:cxnSp>
          <p:nvCxnSpPr>
            <p:cNvPr id="26" name="直線接點 25"/>
            <p:cNvCxnSpPr/>
            <p:nvPr/>
          </p:nvCxnSpPr>
          <p:spPr>
            <a:xfrm>
              <a:off x="7639283" y="4734928"/>
              <a:ext cx="100746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橢圓 26"/>
            <p:cNvSpPr/>
            <p:nvPr/>
          </p:nvSpPr>
          <p:spPr>
            <a:xfrm>
              <a:off x="8632641" y="4686337"/>
              <a:ext cx="108423" cy="10878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8" name="直線接點 27"/>
            <p:cNvCxnSpPr/>
            <p:nvPr/>
          </p:nvCxnSpPr>
          <p:spPr>
            <a:xfrm>
              <a:off x="7637008" y="5990799"/>
              <a:ext cx="100746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橢圓 28"/>
            <p:cNvSpPr/>
            <p:nvPr/>
          </p:nvSpPr>
          <p:spPr>
            <a:xfrm>
              <a:off x="8625304" y="5933344"/>
              <a:ext cx="108423" cy="10878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0" name="群組 49"/>
          <p:cNvGrpSpPr/>
          <p:nvPr/>
        </p:nvGrpSpPr>
        <p:grpSpPr>
          <a:xfrm>
            <a:off x="58216" y="1814226"/>
            <a:ext cx="4754888" cy="1995591"/>
            <a:chOff x="2157725" y="4459153"/>
            <a:chExt cx="4754888" cy="1995591"/>
          </a:xfrm>
        </p:grpSpPr>
        <p:pic>
          <p:nvPicPr>
            <p:cNvPr id="51" name="Picture 2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725" y="4459153"/>
              <a:ext cx="3467748" cy="1995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2" name="直線接點 51"/>
            <p:cNvCxnSpPr/>
            <p:nvPr/>
          </p:nvCxnSpPr>
          <p:spPr>
            <a:xfrm>
              <a:off x="5334454" y="6373025"/>
              <a:ext cx="14834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橢圓 52"/>
            <p:cNvSpPr/>
            <p:nvPr/>
          </p:nvSpPr>
          <p:spPr>
            <a:xfrm>
              <a:off x="6752969" y="6297150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54" name="群組 53"/>
            <p:cNvGrpSpPr/>
            <p:nvPr/>
          </p:nvGrpSpPr>
          <p:grpSpPr>
            <a:xfrm>
              <a:off x="5129401" y="4925591"/>
              <a:ext cx="1285875" cy="1432920"/>
              <a:chOff x="8627399" y="3222830"/>
              <a:chExt cx="1285875" cy="1432920"/>
            </a:xfrm>
          </p:grpSpPr>
          <p:graphicFrame>
            <p:nvGraphicFramePr>
              <p:cNvPr id="60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17976914"/>
                  </p:ext>
                </p:extLst>
              </p:nvPr>
            </p:nvGraphicFramePr>
            <p:xfrm>
              <a:off x="9114148" y="3490323"/>
              <a:ext cx="519112" cy="4048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825" name="方程式" r:id="rId5" imgW="228600" imgH="177480" progId="Equation.3">
                      <p:embed/>
                    </p:oleObj>
                  </mc:Choice>
                  <mc:Fallback>
                    <p:oleObj name="方程式" r:id="rId5" imgW="22860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114148" y="3490323"/>
                            <a:ext cx="519112" cy="4048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58" name="圖片 57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5400000">
                <a:off x="8538589" y="3503818"/>
                <a:ext cx="923925" cy="361950"/>
              </a:xfrm>
              <a:prstGeom prst="rect">
                <a:avLst/>
              </a:prstGeom>
            </p:spPr>
          </p:pic>
          <p:pic>
            <p:nvPicPr>
              <p:cNvPr id="59" name="圖片 58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627399" y="3989000"/>
                <a:ext cx="1285875" cy="666750"/>
              </a:xfrm>
              <a:prstGeom prst="rect">
                <a:avLst/>
              </a:prstGeom>
            </p:spPr>
          </p:pic>
        </p:grpSp>
        <p:grpSp>
          <p:nvGrpSpPr>
            <p:cNvPr id="55" name="群組 54"/>
            <p:cNvGrpSpPr/>
            <p:nvPr/>
          </p:nvGrpSpPr>
          <p:grpSpPr>
            <a:xfrm>
              <a:off x="5242362" y="4861773"/>
              <a:ext cx="1622284" cy="142875"/>
              <a:chOff x="5242362" y="4861773"/>
              <a:chExt cx="1622284" cy="142875"/>
            </a:xfrm>
          </p:grpSpPr>
          <p:cxnSp>
            <p:nvCxnSpPr>
              <p:cNvPr id="56" name="直線接點 55"/>
              <p:cNvCxnSpPr/>
              <p:nvPr/>
            </p:nvCxnSpPr>
            <p:spPr>
              <a:xfrm>
                <a:off x="5242362" y="4925591"/>
                <a:ext cx="14834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橢圓 56"/>
              <p:cNvSpPr/>
              <p:nvPr/>
            </p:nvSpPr>
            <p:spPr>
              <a:xfrm>
                <a:off x="6705002" y="4861773"/>
                <a:ext cx="159644" cy="14287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grpSp>
        <p:nvGrpSpPr>
          <p:cNvPr id="13" name="群組 12"/>
          <p:cNvGrpSpPr/>
          <p:nvPr/>
        </p:nvGrpSpPr>
        <p:grpSpPr>
          <a:xfrm>
            <a:off x="5003056" y="166301"/>
            <a:ext cx="3842303" cy="1552895"/>
            <a:chOff x="1145648" y="2302893"/>
            <a:chExt cx="7369702" cy="2787199"/>
          </a:xfrm>
        </p:grpSpPr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205444" y="2302893"/>
              <a:ext cx="7309906" cy="2787199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4552950" y="3238500"/>
              <a:ext cx="1733549" cy="1504949"/>
            </a:xfrm>
            <a:prstGeom prst="rect">
              <a:avLst/>
            </a:prstGeom>
            <a:noFill/>
            <a:ln w="57150"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1145648" y="2302893"/>
              <a:ext cx="7369702" cy="2787199"/>
            </a:xfrm>
            <a:prstGeom prst="rect">
              <a:avLst/>
            </a:prstGeom>
            <a:noFill/>
            <a:ln w="57150"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橢圓 16"/>
            <p:cNvSpPr/>
            <p:nvPr/>
          </p:nvSpPr>
          <p:spPr>
            <a:xfrm>
              <a:off x="5406845" y="3294039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橢圓 17"/>
            <p:cNvSpPr/>
            <p:nvPr/>
          </p:nvSpPr>
          <p:spPr>
            <a:xfrm>
              <a:off x="5404698" y="4489623"/>
              <a:ext cx="159644" cy="142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270956" y="4579748"/>
            <a:ext cx="4732100" cy="1488680"/>
            <a:chOff x="183820" y="4474238"/>
            <a:chExt cx="5771773" cy="1737859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83820" y="4474238"/>
              <a:ext cx="5359504" cy="1737859"/>
            </a:xfrm>
            <a:prstGeom prst="rect">
              <a:avLst/>
            </a:prstGeom>
          </p:spPr>
        </p:pic>
        <p:cxnSp>
          <p:nvCxnSpPr>
            <p:cNvPr id="19" name="直線接點 18"/>
            <p:cNvCxnSpPr/>
            <p:nvPr/>
          </p:nvCxnSpPr>
          <p:spPr>
            <a:xfrm>
              <a:off x="4617918" y="6071692"/>
              <a:ext cx="122881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4605039" y="4644167"/>
              <a:ext cx="122881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橢圓 20"/>
            <p:cNvSpPr/>
            <p:nvPr/>
          </p:nvSpPr>
          <p:spPr>
            <a:xfrm>
              <a:off x="5816644" y="4571745"/>
              <a:ext cx="132244" cy="12699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>
              <a:off x="5823349" y="6004621"/>
              <a:ext cx="132244" cy="12699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1" name="向下箭號 30"/>
          <p:cNvSpPr/>
          <p:nvPr/>
        </p:nvSpPr>
        <p:spPr>
          <a:xfrm>
            <a:off x="2168112" y="3970179"/>
            <a:ext cx="669702" cy="626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向下箭號 31"/>
          <p:cNvSpPr/>
          <p:nvPr/>
        </p:nvSpPr>
        <p:spPr>
          <a:xfrm rot="16200000">
            <a:off x="5133525" y="5074032"/>
            <a:ext cx="669702" cy="626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 32"/>
          <p:cNvSpPr/>
          <p:nvPr/>
        </p:nvSpPr>
        <p:spPr>
          <a:xfrm>
            <a:off x="115873" y="1719196"/>
            <a:ext cx="2895475" cy="21524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215273" y="4579748"/>
            <a:ext cx="2090397" cy="14564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753291"/>
              </p:ext>
            </p:extLst>
          </p:nvPr>
        </p:nvGraphicFramePr>
        <p:xfrm>
          <a:off x="1685986" y="6277592"/>
          <a:ext cx="148748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6" name="方程式" r:id="rId11" imgW="647640" imgH="203040" progId="Equation.3">
                  <p:embed/>
                </p:oleObj>
              </mc:Choice>
              <mc:Fallback>
                <p:oleObj name="方程式" r:id="rId11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86" y="6277592"/>
                        <a:ext cx="1487487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右大括弧 35"/>
          <p:cNvSpPr/>
          <p:nvPr/>
        </p:nvSpPr>
        <p:spPr>
          <a:xfrm rot="5400000">
            <a:off x="2365130" y="5538168"/>
            <a:ext cx="194984" cy="1275673"/>
          </a:xfrm>
          <a:prstGeom prst="rightBrace">
            <a:avLst>
              <a:gd name="adj1" fmla="val 108476"/>
              <a:gd name="adj2" fmla="val 5112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向下箭號 37"/>
          <p:cNvSpPr/>
          <p:nvPr/>
        </p:nvSpPr>
        <p:spPr>
          <a:xfrm flipV="1">
            <a:off x="7013612" y="3898362"/>
            <a:ext cx="669702" cy="602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013360"/>
              </p:ext>
            </p:extLst>
          </p:nvPr>
        </p:nvGraphicFramePr>
        <p:xfrm>
          <a:off x="7436163" y="1845038"/>
          <a:ext cx="143033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7" name="方程式" r:id="rId13" imgW="622080" imgH="228600" progId="Equation.3">
                  <p:embed/>
                </p:oleObj>
              </mc:Choice>
              <mc:Fallback>
                <p:oleObj name="方程式" r:id="rId13" imgW="622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6163" y="1845038"/>
                        <a:ext cx="1430337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群組 38"/>
          <p:cNvGrpSpPr/>
          <p:nvPr/>
        </p:nvGrpSpPr>
        <p:grpSpPr>
          <a:xfrm>
            <a:off x="5445177" y="1928131"/>
            <a:ext cx="2631722" cy="1939638"/>
            <a:chOff x="5445177" y="1928131"/>
            <a:chExt cx="2631722" cy="1939638"/>
          </a:xfrm>
        </p:grpSpPr>
        <p:grpSp>
          <p:nvGrpSpPr>
            <p:cNvPr id="37" name="群組 36"/>
            <p:cNvGrpSpPr/>
            <p:nvPr/>
          </p:nvGrpSpPr>
          <p:grpSpPr>
            <a:xfrm>
              <a:off x="5445177" y="1928131"/>
              <a:ext cx="2007542" cy="1939638"/>
              <a:chOff x="5445177" y="1928131"/>
              <a:chExt cx="2007542" cy="1939638"/>
            </a:xfrm>
          </p:grpSpPr>
          <p:pic>
            <p:nvPicPr>
              <p:cNvPr id="3" name="圖片 2"/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851394" y="2234890"/>
                <a:ext cx="1601325" cy="1632879"/>
              </a:xfrm>
              <a:prstGeom prst="rect">
                <a:avLst/>
              </a:prstGeom>
            </p:spPr>
          </p:pic>
          <p:graphicFrame>
            <p:nvGraphicFramePr>
              <p:cNvPr id="40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60829123"/>
                  </p:ext>
                </p:extLst>
              </p:nvPr>
            </p:nvGraphicFramePr>
            <p:xfrm>
              <a:off x="6570147" y="1928131"/>
              <a:ext cx="554037" cy="381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828" name="方程式" r:id="rId16" imgW="241200" imgH="164880" progId="Equation.3">
                      <p:embed/>
                    </p:oleObj>
                  </mc:Choice>
                  <mc:Fallback>
                    <p:oleObj name="方程式" r:id="rId16" imgW="24120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70147" y="1928131"/>
                            <a:ext cx="554037" cy="381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70680679"/>
                  </p:ext>
                </p:extLst>
              </p:nvPr>
            </p:nvGraphicFramePr>
            <p:xfrm>
              <a:off x="5445177" y="2789140"/>
              <a:ext cx="523661" cy="41099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829" name="方程式" r:id="rId18" imgW="228600" imgH="177480" progId="Equation.3">
                      <p:embed/>
                    </p:oleObj>
                  </mc:Choice>
                  <mc:Fallback>
                    <p:oleObj name="方程式" r:id="rId18" imgW="22860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45177" y="2789140"/>
                            <a:ext cx="523661" cy="41099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43" name="直線接點 42"/>
            <p:cNvCxnSpPr/>
            <p:nvPr/>
          </p:nvCxnSpPr>
          <p:spPr>
            <a:xfrm>
              <a:off x="7170899" y="2417666"/>
              <a:ext cx="8517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橢圓 46"/>
            <p:cNvSpPr/>
            <p:nvPr/>
          </p:nvSpPr>
          <p:spPr>
            <a:xfrm>
              <a:off x="7965167" y="2370501"/>
              <a:ext cx="108423" cy="10878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8" name="直線接點 47"/>
            <p:cNvCxnSpPr/>
            <p:nvPr/>
          </p:nvCxnSpPr>
          <p:spPr>
            <a:xfrm>
              <a:off x="6948987" y="3793971"/>
              <a:ext cx="100746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橢圓 48"/>
            <p:cNvSpPr/>
            <p:nvPr/>
          </p:nvSpPr>
          <p:spPr>
            <a:xfrm>
              <a:off x="7968476" y="3720041"/>
              <a:ext cx="108423" cy="10878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61" name="矩形 60"/>
          <p:cNvSpPr/>
          <p:nvPr/>
        </p:nvSpPr>
        <p:spPr>
          <a:xfrm>
            <a:off x="3065831" y="2170121"/>
            <a:ext cx="1344239" cy="1710806"/>
          </a:xfrm>
          <a:prstGeom prst="rect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 61"/>
          <p:cNvSpPr/>
          <p:nvPr/>
        </p:nvSpPr>
        <p:spPr>
          <a:xfrm>
            <a:off x="2730924" y="4579748"/>
            <a:ext cx="1874569" cy="1482523"/>
          </a:xfrm>
          <a:prstGeom prst="rect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2" name="圖片 4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303273" y="2490251"/>
            <a:ext cx="1189773" cy="1260592"/>
          </a:xfrm>
          <a:prstGeom prst="rect">
            <a:avLst/>
          </a:prstGeom>
        </p:spPr>
      </p:pic>
      <p:sp>
        <p:nvSpPr>
          <p:cNvPr id="45" name="矩形 44"/>
          <p:cNvSpPr/>
          <p:nvPr/>
        </p:nvSpPr>
        <p:spPr>
          <a:xfrm>
            <a:off x="5468376" y="1907540"/>
            <a:ext cx="1839551" cy="1990822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>
            <a:off x="5894760" y="4596182"/>
            <a:ext cx="1971769" cy="1579822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10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6" grpId="0" animBg="1"/>
      <p:bldP spid="38" grpId="0" animBg="1"/>
      <p:bldP spid="61" grpId="0" animBg="1"/>
      <p:bldP spid="62" grpId="0" animBg="1"/>
      <p:bldP spid="45" grpId="0" animBg="1"/>
      <p:bldP spid="6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Concept of Equivalent 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networks </a:t>
            </a:r>
            <a:endParaRPr lang="en-US" altLang="zh-TW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Equivalent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networks only with resistors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Equivalent networks 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with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sources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zh-TW" dirty="0"/>
              <a:t>Equivalent networks with </a:t>
            </a:r>
            <a:r>
              <a:rPr lang="en-US" altLang="zh-TW" dirty="0" smtClean="0"/>
              <a:t>controlled sources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090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Equivalent Network with Controlled Source – Example 2.8</a:t>
            </a:r>
            <a:endParaRPr lang="zh-TW" altLang="en-US" dirty="0"/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52" y="1649653"/>
            <a:ext cx="4391638" cy="2257740"/>
          </a:xfrm>
        </p:spPr>
      </p:pic>
      <p:sp>
        <p:nvSpPr>
          <p:cNvPr id="5" name="文字方塊 4"/>
          <p:cNvSpPr txBox="1"/>
          <p:nvPr/>
        </p:nvSpPr>
        <p:spPr>
          <a:xfrm>
            <a:off x="5479625" y="2167984"/>
            <a:ext cx="3664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What is the equivalent network?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902491" y="3383228"/>
            <a:ext cx="4241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Find the </a:t>
            </a:r>
            <a:r>
              <a:rPr lang="en-US" altLang="zh-TW" sz="2800" dirty="0" err="1" smtClean="0"/>
              <a:t>i</a:t>
            </a:r>
            <a:r>
              <a:rPr lang="en-US" altLang="zh-TW" sz="2800" dirty="0" smtClean="0"/>
              <a:t>-v characteristics</a:t>
            </a:r>
            <a:endParaRPr lang="zh-TW" alt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915049" y="4274175"/>
          <a:ext cx="1968500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0" name="方程式" r:id="rId5" imgW="863280" imgH="1041120" progId="Equation.3">
                  <p:embed/>
                </p:oleObj>
              </mc:Choice>
              <mc:Fallback>
                <p:oleObj name="方程式" r:id="rId5" imgW="86328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049" y="4274175"/>
                        <a:ext cx="1968500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1583431" y="1803042"/>
            <a:ext cx="2885538" cy="230531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/>
          <p:nvPr/>
        </p:nvCxnSpPr>
        <p:spPr>
          <a:xfrm>
            <a:off x="3425780" y="4108361"/>
            <a:ext cx="592428" cy="46363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4045284" y="4384688"/>
            <a:ext cx="2240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00B050"/>
                </a:solidFill>
              </a:rPr>
              <a:t>R</a:t>
            </a:r>
            <a:r>
              <a:rPr lang="en-US" altLang="zh-TW" sz="2800" dirty="0" smtClean="0">
                <a:solidFill>
                  <a:srgbClr val="00B050"/>
                </a:solidFill>
              </a:rPr>
              <a:t>esistor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758767"/>
              </p:ext>
            </p:extLst>
          </p:nvPr>
        </p:nvGraphicFramePr>
        <p:xfrm>
          <a:off x="5765151" y="4211255"/>
          <a:ext cx="25161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1" name="方程式" r:id="rId7" imgW="1104840" imgH="431640" progId="Equation.3">
                  <p:embed/>
                </p:oleObj>
              </mc:Choice>
              <mc:Fallback>
                <p:oleObj name="方程式" r:id="rId7" imgW="1104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151" y="4211255"/>
                        <a:ext cx="2516187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>
            <p:extLst/>
          </p:nvPr>
        </p:nvGraphicFramePr>
        <p:xfrm>
          <a:off x="4045284" y="5375286"/>
          <a:ext cx="1244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2" name="方程式" r:id="rId9" imgW="545760" imgH="228600" progId="Equation.3">
                  <p:embed/>
                </p:oleObj>
              </mc:Choice>
              <mc:Fallback>
                <p:oleObj name="方程式" r:id="rId9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5284" y="5375286"/>
                        <a:ext cx="12446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>
            <p:extLst/>
          </p:nvPr>
        </p:nvGraphicFramePr>
        <p:xfrm>
          <a:off x="6104362" y="5360999"/>
          <a:ext cx="133191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3" name="方程式" r:id="rId11" imgW="583920" imgH="241200" progId="Equation.3">
                  <p:embed/>
                </p:oleObj>
              </mc:Choice>
              <mc:Fallback>
                <p:oleObj name="方程式" r:id="rId11" imgW="583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4362" y="5360999"/>
                        <a:ext cx="133191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向右箭號 18"/>
          <p:cNvSpPr/>
          <p:nvPr/>
        </p:nvSpPr>
        <p:spPr>
          <a:xfrm>
            <a:off x="5487673" y="5417661"/>
            <a:ext cx="418899" cy="4359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4045284" y="6158417"/>
            <a:ext cx="3390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00B050"/>
                </a:solidFill>
              </a:rPr>
              <a:t>Negative Resistor!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94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  <p:bldP spid="19" grpId="0" animBg="1"/>
      <p:bldP spid="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Source </a:t>
            </a:r>
            <a:r>
              <a:rPr lang="en-US" altLang="zh-TW" dirty="0" smtClean="0"/>
              <a:t>Transformation for Controlled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316" y="2388305"/>
            <a:ext cx="7979034" cy="2032500"/>
          </a:xfrm>
          <a:prstGeom prst="rect">
            <a:avLst/>
          </a:prstGeom>
        </p:spPr>
      </p:pic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385174"/>
              </p:ext>
            </p:extLst>
          </p:nvPr>
        </p:nvGraphicFramePr>
        <p:xfrm>
          <a:off x="6355261" y="4350284"/>
          <a:ext cx="1008062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4" name="方程式" r:id="rId4" imgW="444240" imgH="393480" progId="Equation.3">
                  <p:embed/>
                </p:oleObj>
              </mc:Choice>
              <mc:Fallback>
                <p:oleObj name="方程式" r:id="rId4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5261" y="4350284"/>
                        <a:ext cx="1008062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064954"/>
              </p:ext>
            </p:extLst>
          </p:nvPr>
        </p:nvGraphicFramePr>
        <p:xfrm>
          <a:off x="2003527" y="4593520"/>
          <a:ext cx="11525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5" name="方程式" r:id="rId6" imgW="507960" imgH="228600" progId="Equation.3">
                  <p:embed/>
                </p:oleObj>
              </mc:Choice>
              <mc:Fallback>
                <p:oleObj name="方程式" r:id="rId6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527" y="4593520"/>
                        <a:ext cx="1152525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536316" y="3356998"/>
            <a:ext cx="476250" cy="52322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r"/>
            <a:r>
              <a:rPr lang="en-US" altLang="zh-TW" sz="2800" dirty="0" err="1" smtClean="0"/>
              <a:t>v</a:t>
            </a:r>
            <a:r>
              <a:rPr lang="en-US" altLang="zh-TW" sz="2800" baseline="-25000" dirty="0" err="1" smtClean="0"/>
              <a:t>c</a:t>
            </a:r>
            <a:endParaRPr lang="zh-TW" altLang="en-US" sz="2800" baseline="-25000" dirty="0"/>
          </a:p>
        </p:txBody>
      </p:sp>
      <p:sp>
        <p:nvSpPr>
          <p:cNvPr id="8" name="矩形 7"/>
          <p:cNvSpPr/>
          <p:nvPr/>
        </p:nvSpPr>
        <p:spPr>
          <a:xfrm>
            <a:off x="4861027" y="3356998"/>
            <a:ext cx="476250" cy="52322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r"/>
            <a:r>
              <a:rPr lang="en-US" altLang="zh-TW" sz="2800" dirty="0" err="1" smtClean="0"/>
              <a:t>i</a:t>
            </a:r>
            <a:r>
              <a:rPr lang="en-US" altLang="zh-TW" sz="2800" baseline="-25000" dirty="0" err="1" smtClean="0"/>
              <a:t>c</a:t>
            </a:r>
            <a:endParaRPr lang="zh-TW" alt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59349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Equivalent Network with Controlled Source – Example 2.8</a:t>
            </a:r>
            <a:endParaRPr lang="zh-TW" altLang="en-US" dirty="0"/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53" y="1662840"/>
            <a:ext cx="4391638" cy="2257740"/>
          </a:xfr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62982"/>
              </p:ext>
            </p:extLst>
          </p:nvPr>
        </p:nvGraphicFramePr>
        <p:xfrm>
          <a:off x="1237779" y="4112500"/>
          <a:ext cx="1968500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99" name="方程式" r:id="rId5" imgW="863280" imgH="1041120" progId="Equation.3">
                  <p:embed/>
                </p:oleObj>
              </mc:Choice>
              <mc:Fallback>
                <p:oleObj name="方程式" r:id="rId5" imgW="86328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7779" y="4112500"/>
                        <a:ext cx="1968500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71247" y="1976157"/>
            <a:ext cx="2770094" cy="1987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向右箭號 20"/>
          <p:cNvSpPr/>
          <p:nvPr/>
        </p:nvSpPr>
        <p:spPr>
          <a:xfrm>
            <a:off x="4381016" y="2969956"/>
            <a:ext cx="593487" cy="546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638223"/>
              </p:ext>
            </p:extLst>
          </p:nvPr>
        </p:nvGraphicFramePr>
        <p:xfrm>
          <a:off x="6375680" y="2272273"/>
          <a:ext cx="3460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00" name="方程式" r:id="rId8" imgW="152280" imgH="164880" progId="Equation.3">
                  <p:embed/>
                </p:oleObj>
              </mc:Choice>
              <mc:Fallback>
                <p:oleObj name="方程式" r:id="rId8" imgW="152280" imgH="164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680" y="2272273"/>
                        <a:ext cx="34607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76902"/>
              </p:ext>
            </p:extLst>
          </p:nvPr>
        </p:nvGraphicFramePr>
        <p:xfrm>
          <a:off x="6973981" y="2721112"/>
          <a:ext cx="34607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01" name="方程式" r:id="rId10" imgW="152280" imgH="228600" progId="Equation.3">
                  <p:embed/>
                </p:oleObj>
              </mc:Choice>
              <mc:Fallback>
                <p:oleObj name="方程式" r:id="rId10" imgW="152280" imgH="228600" progId="Equation.3">
                  <p:embed/>
                  <p:pic>
                    <p:nvPicPr>
                      <p:cNvPr id="0" name="物件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3981" y="2721112"/>
                        <a:ext cx="346075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130888"/>
              </p:ext>
            </p:extLst>
          </p:nvPr>
        </p:nvGraphicFramePr>
        <p:xfrm>
          <a:off x="5378823" y="4125166"/>
          <a:ext cx="2246313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02" name="方程式" r:id="rId12" imgW="990360" imgH="228600" progId="Equation.3">
                  <p:embed/>
                </p:oleObj>
              </mc:Choice>
              <mc:Fallback>
                <p:oleObj name="方程式" r:id="rId12" imgW="990360" imgH="22860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823" y="4125166"/>
                        <a:ext cx="2246313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511883"/>
              </p:ext>
            </p:extLst>
          </p:nvPr>
        </p:nvGraphicFramePr>
        <p:xfrm>
          <a:off x="5298141" y="2755013"/>
          <a:ext cx="25876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03" name="方程式" r:id="rId14" imgW="114120" imgH="139680" progId="Equation.3">
                  <p:embed/>
                </p:oleObj>
              </mc:Choice>
              <mc:Fallback>
                <p:oleObj name="方程式" r:id="rId14" imgW="114120" imgH="139680" progId="Equation.3">
                  <p:embed/>
                  <p:pic>
                    <p:nvPicPr>
                      <p:cNvPr id="0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8141" y="2755013"/>
                        <a:ext cx="258763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251464"/>
              </p:ext>
            </p:extLst>
          </p:nvPr>
        </p:nvGraphicFramePr>
        <p:xfrm>
          <a:off x="5271247" y="2234920"/>
          <a:ext cx="31591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04" name="方程式" r:id="rId16" imgW="139680" imgH="139680" progId="Equation.3">
                  <p:embed/>
                </p:oleObj>
              </mc:Choice>
              <mc:Fallback>
                <p:oleObj name="方程式" r:id="rId16" imgW="139680" imgH="139680" progId="Equation.3">
                  <p:embed/>
                  <p:pic>
                    <p:nvPicPr>
                      <p:cNvPr id="0" name="物件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1247" y="2234920"/>
                        <a:ext cx="315913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147000"/>
              </p:ext>
            </p:extLst>
          </p:nvPr>
        </p:nvGraphicFramePr>
        <p:xfrm>
          <a:off x="5284788" y="3395382"/>
          <a:ext cx="287337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05" name="方程式" r:id="rId18" imgW="126720" imgH="75960" progId="Equation.3">
                  <p:embed/>
                </p:oleObj>
              </mc:Choice>
              <mc:Fallback>
                <p:oleObj name="方程式" r:id="rId18" imgW="126720" imgH="75960" progId="Equation.3">
                  <p:embed/>
                  <p:pic>
                    <p:nvPicPr>
                      <p:cNvPr id="0" name="物件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788" y="3395382"/>
                        <a:ext cx="287337" cy="17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物件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795025"/>
              </p:ext>
            </p:extLst>
          </p:nvPr>
        </p:nvGraphicFramePr>
        <p:xfrm>
          <a:off x="5815013" y="1677988"/>
          <a:ext cx="2016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06" name="方程式" r:id="rId20" imgW="88560" imgH="164880" progId="Equation.3">
                  <p:embed/>
                </p:oleObj>
              </mc:Choice>
              <mc:Fallback>
                <p:oleObj name="方程式" r:id="rId20" imgW="88560" imgH="164880" progId="Equation.3">
                  <p:embed/>
                  <p:pic>
                    <p:nvPicPr>
                      <p:cNvPr id="0" name="物件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013" y="1677988"/>
                        <a:ext cx="20161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直線接點 23"/>
          <p:cNvCxnSpPr/>
          <p:nvPr/>
        </p:nvCxnSpPr>
        <p:spPr>
          <a:xfrm>
            <a:off x="5655982" y="2041898"/>
            <a:ext cx="52443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物件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418895"/>
              </p:ext>
            </p:extLst>
          </p:nvPr>
        </p:nvGraphicFramePr>
        <p:xfrm>
          <a:off x="5678488" y="5162550"/>
          <a:ext cx="172720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07" name="方程式" r:id="rId22" imgW="761760" imgH="457200" progId="Equation.3">
                  <p:embed/>
                </p:oleObj>
              </mc:Choice>
              <mc:Fallback>
                <p:oleObj name="方程式" r:id="rId22" imgW="761760" imgH="457200" progId="Equation.3">
                  <p:embed/>
                  <p:pic>
                    <p:nvPicPr>
                      <p:cNvPr id="0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488" y="5162550"/>
                        <a:ext cx="1727200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36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Remind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When computing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-v characteristics, we need reference direction of v and </a:t>
            </a:r>
            <a:r>
              <a:rPr lang="en-US" altLang="zh-TW" dirty="0" err="1" smtClean="0"/>
              <a:t>i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Without reference direction, we cannot really answer the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-v characteristics</a:t>
            </a:r>
            <a:endParaRPr lang="zh-TW" altLang="en-US" dirty="0"/>
          </a:p>
        </p:txBody>
      </p:sp>
      <p:grpSp>
        <p:nvGrpSpPr>
          <p:cNvPr id="19" name="群組 18"/>
          <p:cNvGrpSpPr/>
          <p:nvPr/>
        </p:nvGrpSpPr>
        <p:grpSpPr>
          <a:xfrm>
            <a:off x="1636742" y="4177044"/>
            <a:ext cx="2065754" cy="1676400"/>
            <a:chOff x="3814763" y="2381250"/>
            <a:chExt cx="2443033" cy="2095500"/>
          </a:xfrm>
        </p:grpSpPr>
        <p:pic>
          <p:nvPicPr>
            <p:cNvPr id="3789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4763" y="2381250"/>
              <a:ext cx="1514475" cy="209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矩形 17"/>
            <p:cNvSpPr/>
            <p:nvPr/>
          </p:nvSpPr>
          <p:spPr>
            <a:xfrm>
              <a:off x="4712021" y="2526428"/>
              <a:ext cx="1545775" cy="193214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Load</a:t>
              </a:r>
            </a:p>
            <a:p>
              <a:pPr algn="ctr"/>
              <a:r>
                <a:rPr lang="en-US" altLang="zh-TW" sz="2400" dirty="0" smtClean="0"/>
                <a:t>Network</a:t>
              </a:r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5920496" y="4243824"/>
            <a:ext cx="2065754" cy="1676400"/>
            <a:chOff x="3814763" y="2381250"/>
            <a:chExt cx="2443033" cy="2095500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4763" y="2381250"/>
              <a:ext cx="1514475" cy="209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矩形 23"/>
            <p:cNvSpPr/>
            <p:nvPr/>
          </p:nvSpPr>
          <p:spPr>
            <a:xfrm>
              <a:off x="4712021" y="2526428"/>
              <a:ext cx="1545775" cy="193214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Source</a:t>
              </a:r>
            </a:p>
            <a:p>
              <a:pPr algn="ctr"/>
              <a:r>
                <a:rPr lang="en-US" altLang="zh-TW" sz="2400" dirty="0" smtClean="0"/>
                <a:t>Network</a:t>
              </a:r>
            </a:p>
          </p:txBody>
        </p:sp>
      </p:grpSp>
      <p:graphicFrame>
        <p:nvGraphicFramePr>
          <p:cNvPr id="21" name="物件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540730"/>
              </p:ext>
            </p:extLst>
          </p:nvPr>
        </p:nvGraphicFramePr>
        <p:xfrm>
          <a:off x="1274375" y="4411991"/>
          <a:ext cx="31591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80" name="方程式" r:id="rId5" imgW="139680" imgH="139680" progId="Equation.3">
                  <p:embed/>
                </p:oleObj>
              </mc:Choice>
              <mc:Fallback>
                <p:oleObj name="方程式" r:id="rId5" imgW="139680" imgH="139680" progId="Equation.3">
                  <p:embed/>
                  <p:pic>
                    <p:nvPicPr>
                      <p:cNvPr id="0" name="物件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375" y="4411991"/>
                        <a:ext cx="315913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物件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421780"/>
              </p:ext>
            </p:extLst>
          </p:nvPr>
        </p:nvGraphicFramePr>
        <p:xfrm>
          <a:off x="1301363" y="4931104"/>
          <a:ext cx="2587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81" name="方程式" r:id="rId7" imgW="114120" imgH="139680" progId="Equation.3">
                  <p:embed/>
                </p:oleObj>
              </mc:Choice>
              <mc:Fallback>
                <p:oleObj name="方程式" r:id="rId7" imgW="114120" imgH="139680" progId="Equation.3">
                  <p:embed/>
                  <p:pic>
                    <p:nvPicPr>
                      <p:cNvPr id="0" name="物件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363" y="4931104"/>
                        <a:ext cx="258762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物件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027068"/>
              </p:ext>
            </p:extLst>
          </p:nvPr>
        </p:nvGraphicFramePr>
        <p:xfrm>
          <a:off x="1288663" y="5572454"/>
          <a:ext cx="287337" cy="17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82" name="方程式" r:id="rId9" imgW="126720" imgH="75960" progId="Equation.3">
                  <p:embed/>
                </p:oleObj>
              </mc:Choice>
              <mc:Fallback>
                <p:oleObj name="方程式" r:id="rId9" imgW="126720" imgH="75960" progId="Equation.3">
                  <p:embed/>
                  <p:pic>
                    <p:nvPicPr>
                      <p:cNvPr id="0" name="物件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8663" y="5572454"/>
                        <a:ext cx="287337" cy="17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物件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987878"/>
              </p:ext>
            </p:extLst>
          </p:nvPr>
        </p:nvGraphicFramePr>
        <p:xfrm>
          <a:off x="5519275" y="4453372"/>
          <a:ext cx="31591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83" name="方程式" r:id="rId11" imgW="139700" imgH="139700" progId="Equation.3">
                  <p:embed/>
                </p:oleObj>
              </mc:Choice>
              <mc:Fallback>
                <p:oleObj name="方程式" r:id="rId11" imgW="139700" imgH="139700" progId="Equation.3">
                  <p:embed/>
                  <p:pic>
                    <p:nvPicPr>
                      <p:cNvPr id="0" name="物件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275" y="4453372"/>
                        <a:ext cx="315913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物件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384144"/>
              </p:ext>
            </p:extLst>
          </p:nvPr>
        </p:nvGraphicFramePr>
        <p:xfrm>
          <a:off x="5546263" y="4972485"/>
          <a:ext cx="2587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84" name="方程式" r:id="rId12" imgW="114201" imgH="139579" progId="Equation.3">
                  <p:embed/>
                </p:oleObj>
              </mc:Choice>
              <mc:Fallback>
                <p:oleObj name="方程式" r:id="rId12" imgW="114201" imgH="139579" progId="Equation.3">
                  <p:embed/>
                  <p:pic>
                    <p:nvPicPr>
                      <p:cNvPr id="0" name="物件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6263" y="4972485"/>
                        <a:ext cx="258762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物件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333855"/>
              </p:ext>
            </p:extLst>
          </p:nvPr>
        </p:nvGraphicFramePr>
        <p:xfrm>
          <a:off x="5533563" y="5613835"/>
          <a:ext cx="287337" cy="17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85" name="方程式" r:id="rId13" imgW="126670" imgH="76002" progId="Equation.3">
                  <p:embed/>
                </p:oleObj>
              </mc:Choice>
              <mc:Fallback>
                <p:oleObj name="方程式" r:id="rId13" imgW="126670" imgH="76002" progId="Equation.3">
                  <p:embed/>
                  <p:pic>
                    <p:nvPicPr>
                      <p:cNvPr id="0" name="物件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3563" y="5613835"/>
                        <a:ext cx="287337" cy="17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物件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938815"/>
              </p:ext>
            </p:extLst>
          </p:nvPr>
        </p:nvGraphicFramePr>
        <p:xfrm>
          <a:off x="1910209" y="3915361"/>
          <a:ext cx="2016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86" name="方程式" r:id="rId14" imgW="88560" imgH="164880" progId="Equation.3">
                  <p:embed/>
                </p:oleObj>
              </mc:Choice>
              <mc:Fallback>
                <p:oleObj name="方程式" r:id="rId14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0209" y="3915361"/>
                        <a:ext cx="20161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直線接點 31"/>
          <p:cNvCxnSpPr/>
          <p:nvPr/>
        </p:nvCxnSpPr>
        <p:spPr>
          <a:xfrm>
            <a:off x="1751178" y="4279271"/>
            <a:ext cx="52443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物件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167989"/>
              </p:ext>
            </p:extLst>
          </p:nvPr>
        </p:nvGraphicFramePr>
        <p:xfrm>
          <a:off x="1912589" y="5203899"/>
          <a:ext cx="2016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87" name="方程式" r:id="rId16" imgW="88560" imgH="164880" progId="Equation.3">
                  <p:embed/>
                </p:oleObj>
              </mc:Choice>
              <mc:Fallback>
                <p:oleObj name="方程式" r:id="rId16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589" y="5203899"/>
                        <a:ext cx="20161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直線接點 33"/>
          <p:cNvCxnSpPr/>
          <p:nvPr/>
        </p:nvCxnSpPr>
        <p:spPr>
          <a:xfrm flipH="1">
            <a:off x="1719146" y="5623627"/>
            <a:ext cx="52443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物件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985712"/>
              </p:ext>
            </p:extLst>
          </p:nvPr>
        </p:nvGraphicFramePr>
        <p:xfrm>
          <a:off x="6212731" y="3942827"/>
          <a:ext cx="2016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88" name="方程式" r:id="rId17" imgW="88560" imgH="164880" progId="Equation.3">
                  <p:embed/>
                </p:oleObj>
              </mc:Choice>
              <mc:Fallback>
                <p:oleObj name="方程式" r:id="rId17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2731" y="3942827"/>
                        <a:ext cx="20161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直線接點 35"/>
          <p:cNvCxnSpPr/>
          <p:nvPr/>
        </p:nvCxnSpPr>
        <p:spPr>
          <a:xfrm flipH="1">
            <a:off x="6053700" y="4306737"/>
            <a:ext cx="52443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物件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316433"/>
              </p:ext>
            </p:extLst>
          </p:nvPr>
        </p:nvGraphicFramePr>
        <p:xfrm>
          <a:off x="6215111" y="5287183"/>
          <a:ext cx="2016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89" name="方程式" r:id="rId18" imgW="88560" imgH="164880" progId="Equation.3">
                  <p:embed/>
                </p:oleObj>
              </mc:Choice>
              <mc:Fallback>
                <p:oleObj name="方程式" r:id="rId18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111" y="5287183"/>
                        <a:ext cx="20161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直線接點 37"/>
          <p:cNvCxnSpPr/>
          <p:nvPr/>
        </p:nvCxnSpPr>
        <p:spPr>
          <a:xfrm>
            <a:off x="6056080" y="5651093"/>
            <a:ext cx="52443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字方塊 38"/>
          <p:cNvSpPr txBox="1"/>
          <p:nvPr/>
        </p:nvSpPr>
        <p:spPr>
          <a:xfrm>
            <a:off x="720206" y="5896400"/>
            <a:ext cx="3864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current goes into the  terminal with high potential.</a:t>
            </a:r>
            <a:endParaRPr lang="zh-TW" altLang="en-US" sz="2400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5057686" y="5896400"/>
            <a:ext cx="3864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current goes out the  terminal with high potential.</a:t>
            </a:r>
            <a:endParaRPr lang="zh-TW" altLang="en-US" sz="2400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650048" y="3365937"/>
            <a:ext cx="3915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 smtClean="0"/>
              <a:t>Network without sources</a:t>
            </a:r>
            <a:endParaRPr lang="zh-TW" altLang="en-US" sz="2800" b="1" i="1" u="sng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5057686" y="3379718"/>
            <a:ext cx="3472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 smtClean="0"/>
              <a:t>Network with sources</a:t>
            </a:r>
            <a:endParaRPr lang="zh-TW" altLang="en-US" sz="2800" b="1" i="1" u="sng" dirty="0"/>
          </a:p>
        </p:txBody>
      </p:sp>
    </p:spTree>
    <p:extLst>
      <p:ext uri="{BB962C8B-B14F-4D97-AF65-F5344CB8AC3E}">
        <p14:creationId xmlns:p14="http://schemas.microsoft.com/office/powerpoint/2010/main" val="393008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9" grpId="0"/>
      <p:bldP spid="40" grpId="0"/>
      <p:bldP spid="41" grpId="0"/>
      <p:bldP spid="4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Remind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Select good networks</a:t>
            </a:r>
          </a:p>
          <a:p>
            <a:pPr lvl="1"/>
            <a:r>
              <a:rPr lang="en-US" altLang="zh-TW" sz="2800" b="1" i="1" dirty="0" smtClean="0"/>
              <a:t>Put a controlled </a:t>
            </a:r>
            <a:r>
              <a:rPr lang="en-US" altLang="zh-TW" sz="2800" b="1" i="1" dirty="0"/>
              <a:t>source and its control </a:t>
            </a:r>
            <a:r>
              <a:rPr lang="en-US" altLang="zh-TW" sz="2800" b="1" i="1" dirty="0" smtClean="0"/>
              <a:t>variable in the same network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83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Concept of Equivalent </a:t>
            </a:r>
            <a:r>
              <a:rPr lang="en-US" altLang="zh-TW" dirty="0"/>
              <a:t>networks </a:t>
            </a:r>
            <a:endParaRPr lang="en-US" altLang="zh-TW" dirty="0" smtClean="0"/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Equivalent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networks only with resistors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Equivalent networks 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with independent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sources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Equivalent networks with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controlled sources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348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Three-terminal Network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71" y="1690689"/>
            <a:ext cx="5848350" cy="3352800"/>
          </a:xfrm>
        </p:spPr>
      </p:pic>
      <p:sp>
        <p:nvSpPr>
          <p:cNvPr id="4" name="文字方塊 3"/>
          <p:cNvSpPr txBox="1"/>
          <p:nvPr/>
        </p:nvSpPr>
        <p:spPr>
          <a:xfrm>
            <a:off x="4318291" y="6029046"/>
            <a:ext cx="459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Chapter 4.6 (out of the scope)</a:t>
            </a:r>
            <a:endParaRPr lang="zh-TW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2421292" y="2593694"/>
            <a:ext cx="2734908" cy="2156106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490191" y="4985775"/>
            <a:ext cx="459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Three-terminal network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2593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Four-terminal </a:t>
            </a:r>
            <a:r>
              <a:rPr lang="en-US" altLang="zh-TW" dirty="0"/>
              <a:t>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855788"/>
            <a:ext cx="5600700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686550" y="5695434"/>
            <a:ext cx="1627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Chapter </a:t>
            </a:r>
            <a:r>
              <a:rPr lang="en-US" altLang="zh-TW" sz="2400" dirty="0" smtClean="0"/>
              <a:t>14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81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2.32, 2.36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077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42403"/>
            <a:ext cx="7772400" cy="2387600"/>
          </a:xfrm>
        </p:spPr>
        <p:txBody>
          <a:bodyPr/>
          <a:lstStyle/>
          <a:p>
            <a:r>
              <a:rPr lang="en-US" altLang="zh-TW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51845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Beyond Series and Parallel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745" y="1902418"/>
            <a:ext cx="2758206" cy="3099275"/>
          </a:xfrm>
        </p:spPr>
      </p:pic>
      <p:sp>
        <p:nvSpPr>
          <p:cNvPr id="5" name="文字方塊 4"/>
          <p:cNvSpPr txBox="1"/>
          <p:nvPr/>
        </p:nvSpPr>
        <p:spPr>
          <a:xfrm>
            <a:off x="4432515" y="3278925"/>
            <a:ext cx="682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/>
              <a:t>=</a:t>
            </a:r>
            <a:endParaRPr lang="zh-TW" altLang="en-US" sz="3600" b="1" dirty="0"/>
          </a:p>
        </p:txBody>
      </p:sp>
      <p:grpSp>
        <p:nvGrpSpPr>
          <p:cNvPr id="6" name="群組 5"/>
          <p:cNvGrpSpPr/>
          <p:nvPr/>
        </p:nvGrpSpPr>
        <p:grpSpPr>
          <a:xfrm>
            <a:off x="5687596" y="1902418"/>
            <a:ext cx="1969948" cy="2897890"/>
            <a:chOff x="5908234" y="1969456"/>
            <a:chExt cx="1969948" cy="2897890"/>
          </a:xfrm>
        </p:grpSpPr>
        <p:sp>
          <p:nvSpPr>
            <p:cNvPr id="7" name="矩形 6"/>
            <p:cNvSpPr/>
            <p:nvPr/>
          </p:nvSpPr>
          <p:spPr>
            <a:xfrm>
              <a:off x="6041037" y="4405681"/>
              <a:ext cx="183714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2400" dirty="0" smtClean="0"/>
                <a:t>What is </a:t>
              </a:r>
              <a:r>
                <a:rPr lang="en-US" altLang="zh-TW" sz="2400" dirty="0" err="1" smtClean="0"/>
                <a:t>R</a:t>
              </a:r>
              <a:r>
                <a:rPr lang="en-US" altLang="zh-TW" sz="2400" baseline="-25000" dirty="0" err="1" smtClean="0"/>
                <a:t>eq</a:t>
              </a:r>
              <a:r>
                <a:rPr lang="en-US" altLang="zh-TW" sz="2400" dirty="0" smtClean="0"/>
                <a:t>?</a:t>
              </a:r>
              <a:endParaRPr lang="zh-TW" altLang="en-US" sz="2400" dirty="0"/>
            </a:p>
          </p:txBody>
        </p:sp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8234" y="1969456"/>
              <a:ext cx="1365213" cy="2566190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7260577" y="3079409"/>
              <a:ext cx="61760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dirty="0" err="1"/>
                <a:t>R</a:t>
              </a:r>
              <a:r>
                <a:rPr lang="en-US" altLang="zh-TW" sz="2800" baseline="-25000" dirty="0" err="1"/>
                <a:t>eq</a:t>
              </a:r>
              <a:endParaRPr lang="zh-TW" altLang="en-US" sz="2800" dirty="0"/>
            </a:p>
          </p:txBody>
        </p:sp>
      </p:grpSp>
      <p:sp>
        <p:nvSpPr>
          <p:cNvPr id="10" name="矩形 9"/>
          <p:cNvSpPr/>
          <p:nvPr/>
        </p:nvSpPr>
        <p:spPr>
          <a:xfrm>
            <a:off x="735075" y="5080233"/>
            <a:ext cx="46136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Find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-v characteristics:</a:t>
            </a:r>
            <a:endParaRPr lang="zh-TW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1546358" y="5549442"/>
            <a:ext cx="57723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Way1: Add voltage source find current</a:t>
            </a:r>
            <a:endParaRPr lang="zh-TW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1546358" y="6056844"/>
            <a:ext cx="57723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Way2: Add current source find voltage</a:t>
            </a:r>
            <a:endParaRPr lang="zh-TW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7161297" y="5881142"/>
            <a:ext cx="1776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Ans:1.1K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0790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Cubic Puzzle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4578" name="Picture 2" descr="https://encrypted-tbn1.gstatic.com/images?q=tbn:ANd9GcRcG_MtjF8CqqmTSTOGlRD-XadBtpnOeYXXfFoyMhCra0zYH2a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81" y="1657502"/>
            <a:ext cx="3727492" cy="32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831981" y="4951625"/>
            <a:ext cx="3924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All resistors have resistance R.</a:t>
            </a:r>
            <a:endParaRPr lang="zh-TW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831981" y="5413290"/>
            <a:ext cx="3328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A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and B are the two terminals of the network. 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588748" y="3429277"/>
            <a:ext cx="682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/>
              <a:t>=</a:t>
            </a:r>
            <a:endParaRPr lang="zh-TW" altLang="en-US" sz="3600" b="1" dirty="0"/>
          </a:p>
        </p:txBody>
      </p:sp>
      <p:grpSp>
        <p:nvGrpSpPr>
          <p:cNvPr id="12" name="群組 11"/>
          <p:cNvGrpSpPr/>
          <p:nvPr/>
        </p:nvGrpSpPr>
        <p:grpSpPr>
          <a:xfrm>
            <a:off x="5982065" y="1892074"/>
            <a:ext cx="1969948" cy="2897890"/>
            <a:chOff x="5908234" y="1969456"/>
            <a:chExt cx="1969948" cy="2897890"/>
          </a:xfrm>
        </p:grpSpPr>
        <p:sp>
          <p:nvSpPr>
            <p:cNvPr id="9" name="矩形 8"/>
            <p:cNvSpPr/>
            <p:nvPr/>
          </p:nvSpPr>
          <p:spPr>
            <a:xfrm>
              <a:off x="6041037" y="4405681"/>
              <a:ext cx="183714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2400" dirty="0" smtClean="0"/>
                <a:t>What is </a:t>
              </a:r>
              <a:r>
                <a:rPr lang="en-US" altLang="zh-TW" sz="2400" dirty="0" err="1" smtClean="0"/>
                <a:t>R</a:t>
              </a:r>
              <a:r>
                <a:rPr lang="en-US" altLang="zh-TW" sz="2400" baseline="-25000" dirty="0" err="1" smtClean="0"/>
                <a:t>eq</a:t>
              </a:r>
              <a:r>
                <a:rPr lang="en-US" altLang="zh-TW" sz="2400" dirty="0" smtClean="0"/>
                <a:t>?</a:t>
              </a:r>
              <a:endParaRPr lang="zh-TW" altLang="en-US" sz="2400" dirty="0"/>
            </a:p>
          </p:txBody>
        </p:sp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08234" y="1969456"/>
              <a:ext cx="1365213" cy="2566190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7260577" y="3079409"/>
              <a:ext cx="61760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dirty="0" err="1"/>
                <a:t>R</a:t>
              </a:r>
              <a:r>
                <a:rPr lang="en-US" altLang="zh-TW" sz="2800" baseline="-25000" dirty="0" err="1"/>
                <a:t>eq</a:t>
              </a:r>
              <a:endParaRPr lang="zh-TW" altLang="en-US" sz="2800" dirty="0"/>
            </a:p>
          </p:txBody>
        </p:sp>
      </p:grp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034092"/>
              </p:ext>
            </p:extLst>
          </p:nvPr>
        </p:nvGraphicFramePr>
        <p:xfrm>
          <a:off x="5711346" y="4948302"/>
          <a:ext cx="2644188" cy="1677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3" name="方程式" r:id="rId5" imgW="1282680" imgH="812520" progId="Equation.3">
                  <p:embed/>
                </p:oleObj>
              </mc:Choice>
              <mc:Fallback>
                <p:oleObj name="方程式" r:id="rId5" imgW="1282680" imgH="8125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1346" y="4948302"/>
                        <a:ext cx="2644188" cy="1677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795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Cubic </a:t>
            </a:r>
            <a:r>
              <a:rPr lang="en-US" altLang="zh-TW" dirty="0" smtClean="0"/>
              <a:t>Puzzle 2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90" y="2058194"/>
            <a:ext cx="6902854" cy="3367246"/>
          </a:xfrm>
        </p:spPr>
      </p:pic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342717"/>
              </p:ext>
            </p:extLst>
          </p:nvPr>
        </p:nvGraphicFramePr>
        <p:xfrm>
          <a:off x="7498325" y="3190955"/>
          <a:ext cx="706437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9" name="方程式" r:id="rId4" imgW="342720" imgH="177480" progId="Equation.3">
                  <p:embed/>
                </p:oleObj>
              </mc:Choice>
              <mc:Fallback>
                <p:oleObj name="方程式" r:id="rId4" imgW="342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8325" y="3190955"/>
                        <a:ext cx="706437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948690" y="5482909"/>
            <a:ext cx="7726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http://e2e.ti.com/blogs_/archives/b/thesignal/archive/2013/03/18/resistor-puzzle-solution-and-a-rant-on-schematics.aspx?DCMP=scblog&amp;HQS=hpa-pa-opamp-thehub-20140129-thesignal-20130318-en</a:t>
            </a:r>
          </a:p>
        </p:txBody>
      </p:sp>
    </p:spTree>
    <p:extLst>
      <p:ext uri="{BB962C8B-B14F-4D97-AF65-F5344CB8AC3E}">
        <p14:creationId xmlns:p14="http://schemas.microsoft.com/office/powerpoint/2010/main" val="415044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Infinity </a:t>
            </a:r>
            <a:r>
              <a:rPr lang="en-US" altLang="zh-TW" dirty="0"/>
              <a:t>Puzzle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38" y="2207707"/>
            <a:ext cx="4978508" cy="2062337"/>
          </a:xfrm>
        </p:spPr>
      </p:pic>
      <p:sp>
        <p:nvSpPr>
          <p:cNvPr id="5" name="文字方塊 4"/>
          <p:cNvSpPr txBox="1"/>
          <p:nvPr/>
        </p:nvSpPr>
        <p:spPr>
          <a:xfrm>
            <a:off x="5733846" y="2915711"/>
            <a:ext cx="682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/>
              <a:t>=</a:t>
            </a:r>
            <a:endParaRPr lang="zh-TW" altLang="en-US" sz="3600" b="1" dirty="0"/>
          </a:p>
        </p:txBody>
      </p:sp>
      <p:grpSp>
        <p:nvGrpSpPr>
          <p:cNvPr id="6" name="群組 5"/>
          <p:cNvGrpSpPr/>
          <p:nvPr/>
        </p:nvGrpSpPr>
        <p:grpSpPr>
          <a:xfrm>
            <a:off x="6416017" y="1861170"/>
            <a:ext cx="1969948" cy="2897890"/>
            <a:chOff x="5908234" y="1969456"/>
            <a:chExt cx="1969948" cy="2897890"/>
          </a:xfrm>
        </p:grpSpPr>
        <p:sp>
          <p:nvSpPr>
            <p:cNvPr id="7" name="矩形 6"/>
            <p:cNvSpPr/>
            <p:nvPr/>
          </p:nvSpPr>
          <p:spPr>
            <a:xfrm>
              <a:off x="6041037" y="4405681"/>
              <a:ext cx="183714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2400" dirty="0" smtClean="0"/>
                <a:t>What is </a:t>
              </a:r>
              <a:r>
                <a:rPr lang="en-US" altLang="zh-TW" sz="2400" dirty="0" err="1" smtClean="0"/>
                <a:t>R</a:t>
              </a:r>
              <a:r>
                <a:rPr lang="en-US" altLang="zh-TW" sz="2400" baseline="-25000" dirty="0" err="1" smtClean="0"/>
                <a:t>eq</a:t>
              </a:r>
              <a:r>
                <a:rPr lang="en-US" altLang="zh-TW" sz="2400" dirty="0" smtClean="0"/>
                <a:t>?</a:t>
              </a:r>
              <a:endParaRPr lang="zh-TW" altLang="en-US" sz="2400" dirty="0"/>
            </a:p>
          </p:txBody>
        </p:sp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08234" y="1969456"/>
              <a:ext cx="1365213" cy="2566190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7260577" y="3079409"/>
              <a:ext cx="61760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dirty="0" err="1"/>
                <a:t>R</a:t>
              </a:r>
              <a:r>
                <a:rPr lang="en-US" altLang="zh-TW" sz="2800" baseline="-25000" dirty="0" err="1"/>
                <a:t>eq</a:t>
              </a:r>
              <a:endParaRPr lang="zh-TW" altLang="en-US" sz="2800" dirty="0"/>
            </a:p>
          </p:txBody>
        </p:sp>
      </p:grpSp>
      <p:sp>
        <p:nvSpPr>
          <p:cNvPr id="10" name="矩形 9"/>
          <p:cNvSpPr/>
          <p:nvPr/>
        </p:nvSpPr>
        <p:spPr>
          <a:xfrm>
            <a:off x="3539658" y="3931547"/>
            <a:ext cx="2271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Infinite resistors</a:t>
            </a:r>
            <a:endParaRPr lang="zh-TW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1826881" y="5838925"/>
            <a:ext cx="5788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hlinkClick r:id="rId5"/>
              </a:rPr>
              <a:t>https://www.youtube.com/watch?v=MgN7h1z5bM</a:t>
            </a:r>
            <a:r>
              <a:rPr lang="zh-TW" altLang="en-US" dirty="0" smtClean="0">
                <a:hlinkClick r:id="rId5"/>
              </a:rPr>
              <a:t>Q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(the answer in the video is not correct)</a:t>
            </a:r>
            <a:endParaRPr lang="zh-TW" altLang="en-US" dirty="0"/>
          </a:p>
        </p:txBody>
      </p:sp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550137"/>
              </p:ext>
            </p:extLst>
          </p:nvPr>
        </p:nvGraphicFramePr>
        <p:xfrm>
          <a:off x="3424075" y="5023768"/>
          <a:ext cx="2432927" cy="691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5" name="方程式" r:id="rId6" imgW="939600" imgH="266400" progId="Equation.3">
                  <p:embed/>
                </p:oleObj>
              </mc:Choice>
              <mc:Fallback>
                <p:oleObj name="方程式" r:id="rId6" imgW="9396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075" y="5023768"/>
                        <a:ext cx="2432927" cy="6919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80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Problem - Answer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2.32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−6</m:t>
                    </m:r>
                    <m:r>
                      <a:rPr lang="en-US" altLang="zh-TW" b="0" i="1" smtClean="0">
                        <a:latin typeface="Cambria Math"/>
                      </a:rPr>
                      <m:t>𝐾</m:t>
                    </m:r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2.36</a:t>
                </a:r>
              </a:p>
              <a:p>
                <a:pPr lvl="1"/>
                <a:r>
                  <a:rPr lang="en-US" altLang="zh-TW" dirty="0" smtClean="0"/>
                  <a:t>(a) What if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/>
                      </a:rPr>
                      <m:t>𝛽</m:t>
                    </m:r>
                    <m:r>
                      <a:rPr lang="en-US" altLang="zh-TW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altLang="zh-TW" b="0" dirty="0" smtClean="0"/>
                  <a:t>?</a:t>
                </a:r>
              </a:p>
              <a:p>
                <a:pPr lvl="1"/>
                <a:r>
                  <a:rPr lang="en-US" altLang="zh-TW" dirty="0" smtClean="0"/>
                  <a:t>(b) (5 – 0.5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/>
                      </a:rPr>
                      <m:t>𝛽</m:t>
                    </m:r>
                  </m:oMath>
                </a14:m>
                <a:r>
                  <a:rPr lang="en-US" altLang="zh-TW" dirty="0" smtClean="0"/>
                  <a:t>)K</a:t>
                </a:r>
              </a:p>
              <a:p>
                <a:pPr lvl="1"/>
                <a:r>
                  <a:rPr lang="en-US" altLang="zh-TW" dirty="0" smtClean="0"/>
                  <a:t>(c) 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/>
                      </a:rPr>
                      <m:t>𝛽</m:t>
                    </m:r>
                    <m:r>
                      <a:rPr lang="en-US" altLang="zh-TW" i="1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12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14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666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Brain Teaser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7357" y="2315023"/>
            <a:ext cx="2959726" cy="279529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3983" y="2315023"/>
            <a:ext cx="3171327" cy="2798764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ChangeAspect="1"/>
          </p:cNvGraphicFramePr>
          <p:nvPr>
            <p:extLst/>
          </p:nvPr>
        </p:nvGraphicFramePr>
        <p:xfrm>
          <a:off x="2476048" y="3072943"/>
          <a:ext cx="49053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6" name="方程式" r:id="rId6" imgW="215640" imgH="164880" progId="Equation.3">
                  <p:embed/>
                </p:oleObj>
              </mc:Choice>
              <mc:Fallback>
                <p:oleObj name="方程式" r:id="rId6" imgW="2156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048" y="3072943"/>
                        <a:ext cx="490537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/>
          </p:nvPr>
        </p:nvGraphicFramePr>
        <p:xfrm>
          <a:off x="5919143" y="3712671"/>
          <a:ext cx="49053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7" name="方程式" r:id="rId8" imgW="215640" imgH="164880" progId="Equation.3">
                  <p:embed/>
                </p:oleObj>
              </mc:Choice>
              <mc:Fallback>
                <p:oleObj name="方程式" r:id="rId8" imgW="2156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143" y="3712671"/>
                        <a:ext cx="490537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/>
          </p:nvPr>
        </p:nvGraphicFramePr>
        <p:xfrm>
          <a:off x="1355888" y="3207624"/>
          <a:ext cx="4905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8" name="方程式" r:id="rId10" imgW="215640" imgH="177480" progId="Equation.3">
                  <p:embed/>
                </p:oleObj>
              </mc:Choice>
              <mc:Fallback>
                <p:oleObj name="方程式" r:id="rId10" imgW="215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888" y="3207624"/>
                        <a:ext cx="490538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>
            <p:extLst/>
          </p:nvPr>
        </p:nvGraphicFramePr>
        <p:xfrm>
          <a:off x="4741863" y="3260725"/>
          <a:ext cx="49053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9" name="方程式" r:id="rId12" imgW="215640" imgH="164880" progId="Equation.3">
                  <p:embed/>
                </p:oleObj>
              </mc:Choice>
              <mc:Fallback>
                <p:oleObj name="方程式" r:id="rId12" imgW="2156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260725"/>
                        <a:ext cx="49053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/>
          <p:nvPr/>
        </p:nvSpPr>
        <p:spPr>
          <a:xfrm>
            <a:off x="1355888" y="2575560"/>
            <a:ext cx="1768312" cy="2534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4578086" y="2574909"/>
            <a:ext cx="2401833" cy="2534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601157" y="5674287"/>
            <a:ext cx="7042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http://rochester.ieee.org/files/2014/03/Newsletter_4-2014.pdf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535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849" y="3137620"/>
            <a:ext cx="6770938" cy="241599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</a:t>
            </a:r>
            <a:r>
              <a:rPr lang="en-US" altLang="zh-TW" dirty="0" smtClean="0"/>
              <a:t>etwork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038600" y="2938928"/>
            <a:ext cx="3668688" cy="277607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2510" y="5714999"/>
            <a:ext cx="3585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Two-terminal network</a:t>
            </a:r>
            <a:endParaRPr lang="zh-TW" altLang="en-US" sz="28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1256849" y="2022421"/>
            <a:ext cx="7258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Network: Part of a complete circuit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4653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Acknowledgement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zh-TW" altLang="en-US" sz="2800" dirty="0" smtClean="0"/>
              <a:t>感謝 </a:t>
            </a:r>
            <a:r>
              <a:rPr lang="zh-TW" altLang="en-US" sz="2800" dirty="0" smtClean="0"/>
              <a:t>范廷瀚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(b02)</a:t>
            </a:r>
          </a:p>
          <a:p>
            <a:pPr lvl="1"/>
            <a:r>
              <a:rPr lang="zh-TW" altLang="en-US" dirty="0" smtClean="0"/>
              <a:t>糾正 </a:t>
            </a:r>
            <a:r>
              <a:rPr lang="en-US" altLang="zh-TW" dirty="0" smtClean="0"/>
              <a:t>Infinity Puzzle </a:t>
            </a:r>
            <a:r>
              <a:rPr lang="zh-TW" altLang="en-US" dirty="0" smtClean="0"/>
              <a:t>的錯誤答案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820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Equivalent Network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zh-TW" altLang="en-US" dirty="0"/>
          </a:p>
        </p:txBody>
      </p:sp>
      <p:sp>
        <p:nvSpPr>
          <p:cNvPr id="18" name="向右箭號 17"/>
          <p:cNvSpPr/>
          <p:nvPr/>
        </p:nvSpPr>
        <p:spPr>
          <a:xfrm>
            <a:off x="2528234" y="3136215"/>
            <a:ext cx="679359" cy="708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2093416" y="4692628"/>
            <a:ext cx="51213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Network A and B are equivalent.</a:t>
            </a:r>
            <a:endParaRPr lang="zh-TW" altLang="en-US" sz="2800" dirty="0"/>
          </a:p>
        </p:txBody>
      </p:sp>
      <p:grpSp>
        <p:nvGrpSpPr>
          <p:cNvPr id="26" name="群組 25"/>
          <p:cNvGrpSpPr/>
          <p:nvPr/>
        </p:nvGrpSpPr>
        <p:grpSpPr>
          <a:xfrm>
            <a:off x="0" y="2077168"/>
            <a:ext cx="2308613" cy="2360474"/>
            <a:chOff x="596911" y="2942247"/>
            <a:chExt cx="2308613" cy="2360474"/>
          </a:xfrm>
        </p:grpSpPr>
        <p:grpSp>
          <p:nvGrpSpPr>
            <p:cNvPr id="21" name="群組 20"/>
            <p:cNvGrpSpPr/>
            <p:nvPr/>
          </p:nvGrpSpPr>
          <p:grpSpPr>
            <a:xfrm>
              <a:off x="984694" y="2942247"/>
              <a:ext cx="1920830" cy="2360474"/>
              <a:chOff x="413453" y="2941108"/>
              <a:chExt cx="1920830" cy="2360474"/>
            </a:xfrm>
            <a:solidFill>
              <a:schemeClr val="bg1"/>
            </a:solidFill>
          </p:grpSpPr>
          <p:pic>
            <p:nvPicPr>
              <p:cNvPr id="6" name="圖片 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13453" y="2941108"/>
                <a:ext cx="1705633" cy="2360474"/>
              </a:xfrm>
              <a:prstGeom prst="rect">
                <a:avLst/>
              </a:prstGeom>
              <a:grpFill/>
            </p:spPr>
          </p:pic>
          <p:sp>
            <p:nvSpPr>
              <p:cNvPr id="20" name="矩形 19"/>
              <p:cNvSpPr/>
              <p:nvPr/>
            </p:nvSpPr>
            <p:spPr>
              <a:xfrm>
                <a:off x="1049964" y="3319740"/>
                <a:ext cx="1284319" cy="193214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dirty="0" smtClean="0"/>
                  <a:t>Network</a:t>
                </a:r>
              </a:p>
              <a:p>
                <a:pPr algn="ctr"/>
                <a:r>
                  <a:rPr lang="en-US" altLang="zh-TW" sz="2400" dirty="0" smtClean="0"/>
                  <a:t>A</a:t>
                </a:r>
                <a:endParaRPr lang="zh-TW" altLang="en-US" sz="2400" dirty="0"/>
              </a:p>
            </p:txBody>
          </p:sp>
        </p:grpSp>
        <p:cxnSp>
          <p:nvCxnSpPr>
            <p:cNvPr id="23" name="直線單箭頭接點 22"/>
            <p:cNvCxnSpPr/>
            <p:nvPr/>
          </p:nvCxnSpPr>
          <p:spPr>
            <a:xfrm>
              <a:off x="984694" y="3283302"/>
              <a:ext cx="4957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矩形 23"/>
            <p:cNvSpPr/>
            <p:nvPr/>
          </p:nvSpPr>
          <p:spPr>
            <a:xfrm>
              <a:off x="869971" y="4001294"/>
              <a:ext cx="419522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r>
                <a:rPr lang="en-US" altLang="zh-TW" sz="2800" dirty="0" smtClean="0"/>
                <a:t>v</a:t>
              </a:r>
              <a:endParaRPr lang="zh-TW" altLang="en-US" sz="2800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596911" y="2961477"/>
              <a:ext cx="419522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en-US" altLang="zh-TW" sz="2800" dirty="0" err="1" smtClean="0"/>
                <a:t>i</a:t>
              </a:r>
              <a:endParaRPr lang="zh-TW" altLang="en-US" sz="2800" dirty="0"/>
            </a:p>
          </p:txBody>
        </p:sp>
      </p:grpSp>
      <p:pic>
        <p:nvPicPr>
          <p:cNvPr id="27" name="圖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835" y="2366611"/>
            <a:ext cx="2312772" cy="2201505"/>
          </a:xfrm>
          <a:prstGeom prst="rect">
            <a:avLst/>
          </a:prstGeom>
        </p:spPr>
      </p:pic>
      <p:grpSp>
        <p:nvGrpSpPr>
          <p:cNvPr id="28" name="群組 27"/>
          <p:cNvGrpSpPr/>
          <p:nvPr/>
        </p:nvGrpSpPr>
        <p:grpSpPr>
          <a:xfrm>
            <a:off x="6340592" y="2166317"/>
            <a:ext cx="2308613" cy="2360474"/>
            <a:chOff x="596911" y="2942247"/>
            <a:chExt cx="2308613" cy="2360474"/>
          </a:xfrm>
        </p:grpSpPr>
        <p:grpSp>
          <p:nvGrpSpPr>
            <p:cNvPr id="29" name="群組 28"/>
            <p:cNvGrpSpPr/>
            <p:nvPr/>
          </p:nvGrpSpPr>
          <p:grpSpPr>
            <a:xfrm>
              <a:off x="984694" y="2942247"/>
              <a:ext cx="1920830" cy="2360474"/>
              <a:chOff x="413453" y="2941108"/>
              <a:chExt cx="1920830" cy="2360474"/>
            </a:xfrm>
            <a:solidFill>
              <a:schemeClr val="bg1"/>
            </a:solidFill>
          </p:grpSpPr>
          <p:pic>
            <p:nvPicPr>
              <p:cNvPr id="33" name="圖片 3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13453" y="2941108"/>
                <a:ext cx="1705633" cy="2360474"/>
              </a:xfrm>
              <a:prstGeom prst="rect">
                <a:avLst/>
              </a:prstGeom>
              <a:grpFill/>
            </p:spPr>
          </p:pic>
          <p:sp>
            <p:nvSpPr>
              <p:cNvPr id="34" name="矩形 33"/>
              <p:cNvSpPr/>
              <p:nvPr/>
            </p:nvSpPr>
            <p:spPr>
              <a:xfrm>
                <a:off x="1049964" y="3319740"/>
                <a:ext cx="1284319" cy="1932144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dirty="0" smtClean="0"/>
                  <a:t>Network</a:t>
                </a:r>
              </a:p>
              <a:p>
                <a:pPr algn="ctr"/>
                <a:r>
                  <a:rPr lang="en-US" altLang="zh-TW" sz="2400" dirty="0"/>
                  <a:t>B</a:t>
                </a:r>
                <a:endParaRPr lang="zh-TW" altLang="en-US" sz="2400" dirty="0"/>
              </a:p>
            </p:txBody>
          </p:sp>
        </p:grpSp>
        <p:cxnSp>
          <p:nvCxnSpPr>
            <p:cNvPr id="30" name="直線單箭頭接點 29"/>
            <p:cNvCxnSpPr/>
            <p:nvPr/>
          </p:nvCxnSpPr>
          <p:spPr>
            <a:xfrm>
              <a:off x="984694" y="3283302"/>
              <a:ext cx="4957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矩形 30"/>
            <p:cNvSpPr/>
            <p:nvPr/>
          </p:nvSpPr>
          <p:spPr>
            <a:xfrm>
              <a:off x="869971" y="4001294"/>
              <a:ext cx="419522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r>
                <a:rPr lang="en-US" altLang="zh-TW" sz="2800" dirty="0" smtClean="0"/>
                <a:t>v</a:t>
              </a:r>
              <a:endParaRPr lang="zh-TW" altLang="en-US" sz="2800" dirty="0"/>
            </a:p>
          </p:txBody>
        </p:sp>
        <p:sp>
          <p:nvSpPr>
            <p:cNvPr id="32" name="矩形 31"/>
            <p:cNvSpPr/>
            <p:nvPr/>
          </p:nvSpPr>
          <p:spPr>
            <a:xfrm>
              <a:off x="596911" y="2961477"/>
              <a:ext cx="419522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en-US" altLang="zh-TW" sz="2800" dirty="0" err="1" smtClean="0"/>
                <a:t>i</a:t>
              </a:r>
              <a:endParaRPr lang="zh-TW" altLang="en-US" sz="2800" dirty="0"/>
            </a:p>
          </p:txBody>
        </p:sp>
      </p:grpSp>
      <p:sp>
        <p:nvSpPr>
          <p:cNvPr id="35" name="向右箭號 34"/>
          <p:cNvSpPr/>
          <p:nvPr/>
        </p:nvSpPr>
        <p:spPr>
          <a:xfrm flipH="1">
            <a:off x="5757058" y="3136214"/>
            <a:ext cx="679359" cy="708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矩形 35"/>
          <p:cNvSpPr/>
          <p:nvPr/>
        </p:nvSpPr>
        <p:spPr>
          <a:xfrm>
            <a:off x="4007243" y="2185547"/>
            <a:ext cx="419522" cy="52322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r"/>
            <a:r>
              <a:rPr lang="en-US" altLang="zh-TW" sz="2800" dirty="0" err="1" smtClean="0"/>
              <a:t>i</a:t>
            </a:r>
            <a:endParaRPr lang="zh-TW" altLang="en-US" sz="2800" dirty="0"/>
          </a:p>
        </p:txBody>
      </p:sp>
      <p:sp>
        <p:nvSpPr>
          <p:cNvPr id="37" name="矩形 36"/>
          <p:cNvSpPr/>
          <p:nvPr/>
        </p:nvSpPr>
        <p:spPr>
          <a:xfrm>
            <a:off x="5327541" y="3486974"/>
            <a:ext cx="419522" cy="52322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v</a:t>
            </a:r>
            <a:endParaRPr lang="zh-TW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180991" y="1815558"/>
            <a:ext cx="2708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err="1"/>
              <a:t>i</a:t>
            </a:r>
            <a:r>
              <a:rPr lang="en-US" altLang="zh-TW" sz="2800" dirty="0"/>
              <a:t>-v characteristics</a:t>
            </a:r>
            <a:endParaRPr lang="zh-TW" altLang="en-US" sz="2800" dirty="0"/>
          </a:p>
        </p:txBody>
      </p:sp>
      <p:sp>
        <p:nvSpPr>
          <p:cNvPr id="38" name="矩形 37"/>
          <p:cNvSpPr/>
          <p:nvPr/>
        </p:nvSpPr>
        <p:spPr>
          <a:xfrm>
            <a:off x="1638246" y="5520532"/>
            <a:ext cx="63765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Equivalent </a:t>
            </a:r>
            <a:r>
              <a:rPr lang="en-US" altLang="zh-TW" sz="3200" dirty="0" smtClean="0">
                <a:solidFill>
                  <a:srgbClr val="FF0000"/>
                </a:solidFill>
              </a:rPr>
              <a:t>networks in circuits are just like functions in programming!</a:t>
            </a:r>
            <a:endParaRPr lang="en-US" altLang="zh-TW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35" grpId="0" animBg="1"/>
      <p:bldP spid="36" grpId="0" animBg="1"/>
      <p:bldP spid="37" grpId="0" animBg="1"/>
      <p:bldP spid="4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Circuit Design is like Programming</a:t>
            </a:r>
            <a:endParaRPr lang="zh-TW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3890" y="1835195"/>
            <a:ext cx="3502730" cy="396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Arial Unicode MS" panose="020B0604020202020204" pitchFamily="34" charset="-120"/>
              </a:rPr>
              <a:t>int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0"/>
              </a:rPr>
              <a:t> 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anose="020B0604020202020204" pitchFamily="34" charset="-120"/>
              </a:rPr>
              <a:t>main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0"/>
              </a:rPr>
              <a:t> 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anose="020B0604020202020204" pitchFamily="34" charset="-120"/>
              </a:rPr>
              <a:t>()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0"/>
              </a:rPr>
              <a:t> 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anose="020B0604020202020204" pitchFamily="34" charset="-120"/>
              </a:rPr>
              <a:t>{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0"/>
              </a:rPr>
              <a:t> 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dirty="0" smtClean="0">
              <a:solidFill>
                <a:srgbClr val="880000"/>
              </a:solidFill>
              <a:latin typeface="Arial Unicode MS" panose="020B0604020202020204" pitchFamily="34" charset="-12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dirty="0" smtClean="0">
                <a:solidFill>
                  <a:srgbClr val="880000"/>
                </a:solidFill>
                <a:latin typeface="Arial Unicode MS" panose="020B0604020202020204" pitchFamily="34" charset="-120"/>
              </a:rPr>
              <a:t>/</a:t>
            </a:r>
            <a:r>
              <a:rPr lang="zh-TW" altLang="zh-TW" dirty="0">
                <a:solidFill>
                  <a:srgbClr val="880000"/>
                </a:solidFill>
                <a:latin typeface="Arial Unicode MS" panose="020B0604020202020204" pitchFamily="34" charset="-120"/>
              </a:rPr>
              <a:t>/ </a:t>
            </a:r>
            <a:r>
              <a:rPr lang="en-US" altLang="zh-TW" dirty="0">
                <a:solidFill>
                  <a:srgbClr val="880000"/>
                </a:solidFill>
                <a:latin typeface="Arial Unicode MS" panose="020B0604020202020204" pitchFamily="34" charset="-120"/>
              </a:rPr>
              <a:t>create array of grades</a:t>
            </a:r>
            <a:endParaRPr lang="en-US" altLang="zh-TW" dirty="0">
              <a:solidFill>
                <a:srgbClr val="000000"/>
              </a:solidFill>
              <a:latin typeface="Arial Unicode MS" panose="020B0604020202020204" pitchFamily="34" charset="-12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 smtClean="0">
                <a:latin typeface="Arial Unicode MS" panose="020B0604020202020204" pitchFamily="34" charset="-120"/>
              </a:rPr>
              <a:t>double</a:t>
            </a:r>
            <a:r>
              <a:rPr lang="en-US" altLang="zh-TW" dirty="0" smtClean="0">
                <a:solidFill>
                  <a:srgbClr val="000088"/>
                </a:solidFill>
                <a:latin typeface="Arial Unicode MS" panose="020B0604020202020204" pitchFamily="34" charset="-120"/>
              </a:rPr>
              <a:t> q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Arial Unicode MS" panose="020B0604020202020204" pitchFamily="34" charset="-120"/>
              </a:rPr>
              <a:t>uiz1_grade[50] = ……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dirty="0">
              <a:solidFill>
                <a:srgbClr val="000000"/>
              </a:solidFill>
              <a:latin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rgbClr val="000000"/>
                </a:solidFill>
                <a:latin typeface="Arial Unicode MS" panose="020B0604020202020204" pitchFamily="34" charset="-120"/>
              </a:rPr>
              <a:t>d</a:t>
            </a: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ouble </a:t>
            </a:r>
            <a:r>
              <a:rPr lang="en-US" altLang="zh-TW" dirty="0" smtClean="0">
                <a:solidFill>
                  <a:srgbClr val="00B050"/>
                </a:solidFill>
                <a:latin typeface="Arial Unicode MS" panose="020B0604020202020204" pitchFamily="34" charset="-120"/>
              </a:rPr>
              <a:t>total</a:t>
            </a: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 = 0;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000000"/>
                </a:solidFill>
                <a:latin typeface="Arial Unicode MS" panose="020B0604020202020204" pitchFamily="34" charset="-120"/>
              </a:rPr>
              <a:t>f</a:t>
            </a: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or (</a:t>
            </a:r>
            <a:r>
              <a:rPr lang="en-US" altLang="zh-TW" dirty="0" err="1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int</a:t>
            </a: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 </a:t>
            </a:r>
            <a:r>
              <a:rPr lang="en-US" altLang="zh-TW" dirty="0" err="1">
                <a:solidFill>
                  <a:srgbClr val="FF0000"/>
                </a:solidFill>
                <a:latin typeface="Arial Unicode MS" panose="020B0604020202020204" pitchFamily="34" charset="-120"/>
              </a:rPr>
              <a:t>i</a:t>
            </a: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=0; </a:t>
            </a:r>
            <a:r>
              <a:rPr lang="en-US" altLang="zh-TW" dirty="0" err="1" smtClean="0">
                <a:solidFill>
                  <a:srgbClr val="FF0000"/>
                </a:solidFill>
                <a:latin typeface="Arial Unicode MS" panose="020B0604020202020204" pitchFamily="34" charset="-120"/>
              </a:rPr>
              <a:t>i</a:t>
            </a: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&lt;</a:t>
            </a:r>
            <a:r>
              <a:rPr lang="en-US" altLang="zh-TW" dirty="0" smtClean="0">
                <a:latin typeface="Arial Unicode MS" panose="020B0604020202020204" pitchFamily="34" charset="-120"/>
              </a:rPr>
              <a:t>50; </a:t>
            </a:r>
            <a:r>
              <a:rPr lang="en-US" altLang="zh-TW" dirty="0" err="1" smtClean="0">
                <a:solidFill>
                  <a:srgbClr val="FF0000"/>
                </a:solidFill>
                <a:latin typeface="Arial Unicode MS" panose="020B0604020202020204" pitchFamily="34" charset="-120"/>
              </a:rPr>
              <a:t>i</a:t>
            </a:r>
            <a:r>
              <a:rPr lang="en-US" altLang="zh-TW" dirty="0" smtClean="0">
                <a:latin typeface="Arial Unicode MS" panose="020B0604020202020204" pitchFamily="34" charset="-120"/>
              </a:rPr>
              <a:t>++</a:t>
            </a: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){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	</a:t>
            </a:r>
            <a:r>
              <a:rPr lang="en-US" altLang="zh-TW" dirty="0" smtClean="0">
                <a:solidFill>
                  <a:srgbClr val="00B050"/>
                </a:solidFill>
                <a:latin typeface="Arial Unicode MS" panose="020B0604020202020204" pitchFamily="34" charset="-120"/>
              </a:rPr>
              <a:t>total </a:t>
            </a: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+= </a:t>
            </a:r>
            <a:r>
              <a:rPr lang="en-US" altLang="zh-TW" dirty="0" smtClean="0">
                <a:solidFill>
                  <a:srgbClr val="000088"/>
                </a:solidFill>
                <a:latin typeface="Arial Unicode MS" panose="020B0604020202020204" pitchFamily="34" charset="-120"/>
              </a:rPr>
              <a:t>quiz1_grade[</a:t>
            </a:r>
            <a:r>
              <a:rPr lang="en-US" altLang="zh-TW" dirty="0" err="1" smtClean="0">
                <a:solidFill>
                  <a:srgbClr val="FF0000"/>
                </a:solidFill>
                <a:latin typeface="Arial Unicode MS" panose="020B0604020202020204" pitchFamily="34" charset="-120"/>
              </a:rPr>
              <a:t>i</a:t>
            </a:r>
            <a:r>
              <a:rPr lang="en-US" altLang="zh-TW" dirty="0" smtClean="0">
                <a:solidFill>
                  <a:srgbClr val="000088"/>
                </a:solidFill>
                <a:latin typeface="Arial Unicode MS" panose="020B0604020202020204" pitchFamily="34" charset="-120"/>
              </a:rPr>
              <a:t>];</a:t>
            </a:r>
            <a:endParaRPr lang="en-US" altLang="zh-TW" dirty="0">
              <a:solidFill>
                <a:srgbClr val="000000"/>
              </a:solidFill>
              <a:latin typeface="Arial Unicode MS" panose="020B0604020202020204" pitchFamily="34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 smtClean="0">
                <a:latin typeface="Arial Unicode MS" panose="020B0604020202020204" pitchFamily="34" charset="-120"/>
              </a:rPr>
              <a:t>double</a:t>
            </a:r>
            <a:r>
              <a:rPr lang="en-US" altLang="zh-TW" dirty="0" smtClean="0">
                <a:solidFill>
                  <a:srgbClr val="00B050"/>
                </a:solidFill>
                <a:latin typeface="Arial Unicode MS" panose="020B0604020202020204" pitchFamily="34" charset="-120"/>
              </a:rPr>
              <a:t> </a:t>
            </a:r>
            <a:r>
              <a:rPr lang="en-US" altLang="zh-TW" dirty="0" err="1" smtClean="0">
                <a:solidFill>
                  <a:srgbClr val="002060"/>
                </a:solidFill>
                <a:latin typeface="Arial Unicode MS" panose="020B0604020202020204" pitchFamily="34" charset="-120"/>
              </a:rPr>
              <a:t>avg</a:t>
            </a:r>
            <a:r>
              <a:rPr lang="en-US" altLang="zh-TW" dirty="0" smtClean="0">
                <a:solidFill>
                  <a:srgbClr val="00B050"/>
                </a:solidFill>
                <a:latin typeface="Arial Unicode MS" panose="020B0604020202020204" pitchFamily="34" charset="-120"/>
              </a:rPr>
              <a:t> = total</a:t>
            </a: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 / 50</a:t>
            </a:r>
            <a:r>
              <a:rPr lang="en-US" altLang="zh-TW" dirty="0" smtClean="0">
                <a:solidFill>
                  <a:srgbClr val="000088"/>
                </a:solidFill>
                <a:latin typeface="Arial Unicode MS" panose="020B0604020202020204" pitchFamily="34" charset="-120"/>
              </a:rPr>
              <a:t>; </a:t>
            </a:r>
            <a:endParaRPr lang="en-US" altLang="zh-TW" dirty="0">
              <a:solidFill>
                <a:srgbClr val="000000"/>
              </a:solidFill>
              <a:latin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>
                <a:latin typeface="Arial Unicode MS" panose="020B0604020202020204" pitchFamily="34" charset="-120"/>
              </a:rPr>
              <a:t>print</a:t>
            </a:r>
            <a:r>
              <a:rPr lang="en-US" altLang="zh-TW" dirty="0" smtClean="0">
                <a:solidFill>
                  <a:srgbClr val="666600"/>
                </a:solidFill>
                <a:latin typeface="Arial Unicode MS" panose="020B0604020202020204" pitchFamily="34" charset="-120"/>
              </a:rPr>
              <a:t> </a:t>
            </a:r>
            <a:r>
              <a:rPr lang="en-US" altLang="zh-TW" dirty="0" err="1">
                <a:solidFill>
                  <a:srgbClr val="000088"/>
                </a:solidFill>
                <a:latin typeface="Arial Unicode MS" panose="020B0604020202020204" pitchFamily="34" charset="-120"/>
              </a:rPr>
              <a:t>avg</a:t>
            </a:r>
            <a:r>
              <a:rPr lang="en-US" altLang="zh-TW" dirty="0" smtClean="0">
                <a:solidFill>
                  <a:srgbClr val="666600"/>
                </a:solidFill>
                <a:latin typeface="Arial Unicode MS" panose="020B0604020202020204" pitchFamily="34" charset="-12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TW" dirty="0" smtClean="0">
              <a:solidFill>
                <a:srgbClr val="666600"/>
              </a:solidFill>
              <a:latin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rgbClr val="666600"/>
                </a:solidFill>
                <a:latin typeface="Arial Unicode MS" panose="020B0604020202020204" pitchFamily="34" charset="-120"/>
              </a:rPr>
              <a:t>r</a:t>
            </a:r>
            <a:r>
              <a:rPr lang="en-US" altLang="zh-TW" dirty="0" smtClean="0">
                <a:solidFill>
                  <a:srgbClr val="666600"/>
                </a:solidFill>
                <a:latin typeface="Arial Unicode MS" panose="020B0604020202020204" pitchFamily="34" charset="-120"/>
              </a:rPr>
              <a:t>eturn 0;</a:t>
            </a:r>
            <a:endParaRPr lang="en-US" altLang="zh-TW" dirty="0">
              <a:solidFill>
                <a:srgbClr val="666600"/>
              </a:solidFill>
              <a:latin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anose="020B0604020202020204" pitchFamily="34" charset="-120"/>
              </a:rPr>
              <a:t>}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56285" y="5802920"/>
            <a:ext cx="3277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(the program for computing the average score of the first quiz)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015" y="2012050"/>
            <a:ext cx="4728661" cy="168727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914335" y="3837803"/>
            <a:ext cx="37533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The complete circuit is the “main”.</a:t>
            </a:r>
            <a:endParaRPr lang="en-US" altLang="zh-TW" sz="2800" dirty="0"/>
          </a:p>
        </p:txBody>
      </p:sp>
      <p:sp>
        <p:nvSpPr>
          <p:cNvPr id="8" name="矩形 7"/>
          <p:cNvSpPr/>
          <p:nvPr/>
        </p:nvSpPr>
        <p:spPr>
          <a:xfrm>
            <a:off x="4914335" y="5067422"/>
            <a:ext cx="37533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Put everything in “main” is not a good idea.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108613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Circuit Design is like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1530" y="1997189"/>
            <a:ext cx="7886700" cy="4351338"/>
          </a:xfrm>
        </p:spPr>
        <p:txBody>
          <a:bodyPr/>
          <a:lstStyle/>
          <a:p>
            <a:r>
              <a:rPr lang="en-US" altLang="zh-TW" dirty="0" smtClean="0"/>
              <a:t>Use function</a:t>
            </a:r>
            <a:endParaRPr lang="zh-TW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82885" y="2563907"/>
            <a:ext cx="3491995" cy="2305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Arial Unicode MS" panose="020B0604020202020204" pitchFamily="34" charset="-120"/>
              </a:rPr>
              <a:t>int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0"/>
              </a:rPr>
              <a:t> 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anose="020B0604020202020204" pitchFamily="34" charset="-120"/>
              </a:rPr>
              <a:t>main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0"/>
              </a:rPr>
              <a:t> 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anose="020B0604020202020204" pitchFamily="34" charset="-120"/>
              </a:rPr>
              <a:t>()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0"/>
              </a:rPr>
              <a:t> 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anose="020B0604020202020204" pitchFamily="34" charset="-120"/>
              </a:rPr>
              <a:t>{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0"/>
              </a:rPr>
              <a:t> 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dirty="0" smtClean="0">
              <a:solidFill>
                <a:srgbClr val="880000"/>
              </a:solidFill>
              <a:latin typeface="Arial Unicode MS" panose="020B0604020202020204" pitchFamily="34" charset="-12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dirty="0" smtClean="0">
                <a:solidFill>
                  <a:srgbClr val="880000"/>
                </a:solidFill>
                <a:latin typeface="Arial Unicode MS" panose="020B0604020202020204" pitchFamily="34" charset="-120"/>
              </a:rPr>
              <a:t>/</a:t>
            </a:r>
            <a:r>
              <a:rPr lang="zh-TW" altLang="zh-TW" dirty="0">
                <a:solidFill>
                  <a:srgbClr val="880000"/>
                </a:solidFill>
                <a:latin typeface="Arial Unicode MS" panose="020B0604020202020204" pitchFamily="34" charset="-120"/>
              </a:rPr>
              <a:t>/ </a:t>
            </a:r>
            <a:r>
              <a:rPr lang="en-US" altLang="zh-TW" dirty="0">
                <a:solidFill>
                  <a:srgbClr val="880000"/>
                </a:solidFill>
                <a:latin typeface="Arial Unicode MS" panose="020B0604020202020204" pitchFamily="34" charset="-120"/>
              </a:rPr>
              <a:t>create array of grades</a:t>
            </a:r>
            <a:endParaRPr lang="en-US" altLang="zh-TW" dirty="0">
              <a:solidFill>
                <a:srgbClr val="000000"/>
              </a:solidFill>
              <a:latin typeface="Arial Unicode MS" panose="020B0604020202020204" pitchFamily="34" charset="-12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 smtClean="0">
                <a:latin typeface="Arial Unicode MS" panose="020B0604020202020204" pitchFamily="34" charset="-120"/>
              </a:rPr>
              <a:t>double</a:t>
            </a:r>
            <a:r>
              <a:rPr lang="en-US" altLang="zh-TW" dirty="0" smtClean="0">
                <a:solidFill>
                  <a:srgbClr val="000088"/>
                </a:solidFill>
                <a:latin typeface="Arial Unicode MS" panose="020B0604020202020204" pitchFamily="34" charset="-120"/>
              </a:rPr>
              <a:t> q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Arial Unicode MS" panose="020B0604020202020204" pitchFamily="34" charset="-120"/>
              </a:rPr>
              <a:t>uiz1_grade[50] = ……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dirty="0">
              <a:solidFill>
                <a:srgbClr val="000000"/>
              </a:solidFill>
              <a:latin typeface="Arial Unicode MS" panose="020B0604020202020204" pitchFamily="34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 smtClean="0">
                <a:latin typeface="Arial Unicode MS" panose="020B0604020202020204" pitchFamily="34" charset="-120"/>
              </a:rPr>
              <a:t>print</a:t>
            </a:r>
            <a:r>
              <a:rPr lang="en-US" altLang="zh-TW" dirty="0" smtClean="0">
                <a:solidFill>
                  <a:srgbClr val="666600"/>
                </a:solidFill>
                <a:latin typeface="Arial Unicode MS" panose="020B0604020202020204" pitchFamily="34" charset="-120"/>
              </a:rPr>
              <a:t> </a:t>
            </a:r>
            <a:r>
              <a:rPr lang="en-US" altLang="zh-TW" dirty="0" err="1" smtClean="0">
                <a:solidFill>
                  <a:srgbClr val="000088"/>
                </a:solidFill>
                <a:latin typeface="Arial Unicode MS" panose="020B0604020202020204" pitchFamily="34" charset="-120"/>
              </a:rPr>
              <a:t>avg_score</a:t>
            </a:r>
            <a:r>
              <a:rPr lang="en-US" altLang="zh-TW" dirty="0" smtClean="0">
                <a:solidFill>
                  <a:srgbClr val="000088"/>
                </a:solidFill>
                <a:latin typeface="Arial Unicode MS" panose="020B0604020202020204" pitchFamily="34" charset="-120"/>
              </a:rPr>
              <a:t>(</a:t>
            </a:r>
            <a:r>
              <a:rPr lang="en-US" altLang="zh-TW" dirty="0">
                <a:solidFill>
                  <a:srgbClr val="000088"/>
                </a:solidFill>
                <a:latin typeface="Arial Unicode MS" panose="020B0604020202020204" pitchFamily="34" charset="-120"/>
              </a:rPr>
              <a:t>quiz1_grade</a:t>
            </a:r>
            <a:r>
              <a:rPr lang="en-US" altLang="zh-TW" dirty="0" smtClean="0">
                <a:solidFill>
                  <a:srgbClr val="000088"/>
                </a:solidFill>
                <a:latin typeface="Arial Unicode MS" panose="020B0604020202020204" pitchFamily="34" charset="-120"/>
              </a:rPr>
              <a:t>)</a:t>
            </a:r>
            <a:r>
              <a:rPr lang="en-US" altLang="zh-TW" dirty="0" smtClean="0">
                <a:solidFill>
                  <a:srgbClr val="666600"/>
                </a:solidFill>
                <a:latin typeface="Arial Unicode MS" panose="020B0604020202020204" pitchFamily="34" charset="-120"/>
              </a:rPr>
              <a:t>; </a:t>
            </a:r>
            <a:endParaRPr lang="en-US" altLang="zh-TW" dirty="0">
              <a:solidFill>
                <a:srgbClr val="000088"/>
              </a:solidFill>
              <a:latin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TW" dirty="0">
              <a:solidFill>
                <a:srgbClr val="666600"/>
              </a:solidFill>
              <a:latin typeface="Arial Unicode MS" panose="020B060402020202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anose="020B0604020202020204" pitchFamily="34" charset="-120"/>
              </a:rPr>
              <a:t>}</a:t>
            </a: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01822" y="2958486"/>
            <a:ext cx="3759276" cy="258532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000000"/>
                </a:solidFill>
                <a:latin typeface="Arial Unicode MS" panose="020B0604020202020204" pitchFamily="34" charset="-120"/>
              </a:rPr>
              <a:t>f</a:t>
            </a: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unction </a:t>
            </a:r>
            <a:r>
              <a:rPr lang="en-US" altLang="zh-TW" dirty="0" err="1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avg_score</a:t>
            </a: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(double* score){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dirty="0" smtClean="0">
              <a:solidFill>
                <a:srgbClr val="000000"/>
              </a:solidFill>
              <a:latin typeface="Arial Unicode MS" panose="020B0604020202020204" pitchFamily="34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double </a:t>
            </a:r>
            <a:r>
              <a:rPr lang="en-US" altLang="zh-TW" dirty="0">
                <a:solidFill>
                  <a:srgbClr val="00B050"/>
                </a:solidFill>
                <a:latin typeface="Arial Unicode MS" panose="020B0604020202020204" pitchFamily="34" charset="-120"/>
              </a:rPr>
              <a:t>total</a:t>
            </a:r>
            <a:r>
              <a:rPr lang="en-US" altLang="zh-TW" dirty="0">
                <a:solidFill>
                  <a:srgbClr val="000000"/>
                </a:solidFill>
                <a:latin typeface="Arial Unicode MS" panose="020B0604020202020204" pitchFamily="34" charset="-120"/>
              </a:rPr>
              <a:t> = 0;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000000"/>
                </a:solidFill>
                <a:latin typeface="Arial Unicode MS" panose="020B0604020202020204" pitchFamily="34" charset="-120"/>
              </a:rPr>
              <a:t>for (</a:t>
            </a:r>
            <a:r>
              <a:rPr lang="en-US" altLang="zh-TW" dirty="0" err="1">
                <a:solidFill>
                  <a:srgbClr val="000000"/>
                </a:solidFill>
                <a:latin typeface="Arial Unicode MS" panose="020B0604020202020204" pitchFamily="34" charset="-120"/>
              </a:rPr>
              <a:t>int</a:t>
            </a:r>
            <a:r>
              <a:rPr lang="en-US" altLang="zh-TW" dirty="0">
                <a:solidFill>
                  <a:srgbClr val="000000"/>
                </a:solidFill>
                <a:latin typeface="Arial Unicode MS" panose="020B0604020202020204" pitchFamily="34" charset="-120"/>
              </a:rPr>
              <a:t> </a:t>
            </a:r>
            <a:r>
              <a:rPr lang="en-US" altLang="zh-TW" dirty="0" err="1">
                <a:solidFill>
                  <a:srgbClr val="FF0000"/>
                </a:solidFill>
                <a:latin typeface="Arial Unicode MS" panose="020B0604020202020204" pitchFamily="34" charset="-120"/>
              </a:rPr>
              <a:t>i</a:t>
            </a:r>
            <a:r>
              <a:rPr lang="en-US" altLang="zh-TW" dirty="0">
                <a:solidFill>
                  <a:srgbClr val="000000"/>
                </a:solidFill>
                <a:latin typeface="Arial Unicode MS" panose="020B0604020202020204" pitchFamily="34" charset="-120"/>
              </a:rPr>
              <a:t>=0; </a:t>
            </a:r>
            <a:r>
              <a:rPr lang="en-US" altLang="zh-TW" dirty="0" err="1">
                <a:solidFill>
                  <a:srgbClr val="FF0000"/>
                </a:solidFill>
                <a:latin typeface="Arial Unicode MS" panose="020B0604020202020204" pitchFamily="34" charset="-120"/>
              </a:rPr>
              <a:t>i</a:t>
            </a:r>
            <a:r>
              <a:rPr lang="en-US" altLang="zh-TW" dirty="0">
                <a:solidFill>
                  <a:srgbClr val="000000"/>
                </a:solidFill>
                <a:latin typeface="Arial Unicode MS" panose="020B0604020202020204" pitchFamily="34" charset="-120"/>
              </a:rPr>
              <a:t>&lt;</a:t>
            </a:r>
            <a:r>
              <a:rPr lang="en-US" altLang="zh-TW" dirty="0">
                <a:latin typeface="Arial Unicode MS" panose="020B0604020202020204" pitchFamily="34" charset="-120"/>
              </a:rPr>
              <a:t>50; </a:t>
            </a:r>
            <a:r>
              <a:rPr lang="en-US" altLang="zh-TW" dirty="0" err="1">
                <a:solidFill>
                  <a:srgbClr val="FF0000"/>
                </a:solidFill>
                <a:latin typeface="Arial Unicode MS" panose="020B0604020202020204" pitchFamily="34" charset="-120"/>
              </a:rPr>
              <a:t>i</a:t>
            </a:r>
            <a:r>
              <a:rPr lang="en-US" altLang="zh-TW" dirty="0">
                <a:latin typeface="Arial Unicode MS" panose="020B0604020202020204" pitchFamily="34" charset="-120"/>
              </a:rPr>
              <a:t>++</a:t>
            </a:r>
            <a:r>
              <a:rPr lang="en-US" altLang="zh-TW" dirty="0">
                <a:solidFill>
                  <a:srgbClr val="000000"/>
                </a:solidFill>
                <a:latin typeface="Arial Unicode MS" panose="020B0604020202020204" pitchFamily="34" charset="-120"/>
              </a:rPr>
              <a:t>){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000000"/>
                </a:solidFill>
                <a:latin typeface="Arial Unicode MS" panose="020B0604020202020204" pitchFamily="34" charset="-120"/>
              </a:rPr>
              <a:t>	</a:t>
            </a:r>
            <a:r>
              <a:rPr lang="en-US" altLang="zh-TW" dirty="0">
                <a:solidFill>
                  <a:srgbClr val="00B050"/>
                </a:solidFill>
                <a:latin typeface="Arial Unicode MS" panose="020B0604020202020204" pitchFamily="34" charset="-120"/>
              </a:rPr>
              <a:t>total </a:t>
            </a:r>
            <a:r>
              <a:rPr lang="en-US" altLang="zh-TW" dirty="0">
                <a:solidFill>
                  <a:srgbClr val="000000"/>
                </a:solidFill>
                <a:latin typeface="Arial Unicode MS" panose="020B0604020202020204" pitchFamily="34" charset="-120"/>
              </a:rPr>
              <a:t>+= </a:t>
            </a:r>
            <a:r>
              <a:rPr lang="en-US" altLang="zh-TW" dirty="0" smtClean="0">
                <a:solidFill>
                  <a:srgbClr val="000088"/>
                </a:solidFill>
                <a:latin typeface="Arial Unicode MS" panose="020B0604020202020204" pitchFamily="34" charset="-120"/>
              </a:rPr>
              <a:t>score[</a:t>
            </a:r>
            <a:r>
              <a:rPr lang="en-US" altLang="zh-TW" dirty="0" err="1" smtClean="0">
                <a:solidFill>
                  <a:srgbClr val="FF0000"/>
                </a:solidFill>
                <a:latin typeface="Arial Unicode MS" panose="020B0604020202020204" pitchFamily="34" charset="-120"/>
              </a:rPr>
              <a:t>i</a:t>
            </a:r>
            <a:r>
              <a:rPr lang="en-US" altLang="zh-TW" dirty="0">
                <a:solidFill>
                  <a:srgbClr val="000088"/>
                </a:solidFill>
                <a:latin typeface="Arial Unicode MS" panose="020B0604020202020204" pitchFamily="34" charset="-120"/>
              </a:rPr>
              <a:t>];</a:t>
            </a:r>
            <a:endParaRPr lang="en-US" altLang="zh-TW" dirty="0">
              <a:solidFill>
                <a:srgbClr val="000000"/>
              </a:solidFill>
              <a:latin typeface="Arial Unicode MS" panose="020B0604020202020204" pitchFamily="34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 smtClean="0">
                <a:solidFill>
                  <a:srgbClr val="FF0000"/>
                </a:solidFill>
                <a:latin typeface="Arial Unicode MS" panose="020B0604020202020204" pitchFamily="34" charset="-120"/>
              </a:rPr>
              <a:t>return</a:t>
            </a:r>
            <a:r>
              <a:rPr lang="en-US" altLang="zh-TW" dirty="0" smtClean="0">
                <a:solidFill>
                  <a:srgbClr val="00B050"/>
                </a:solidFill>
                <a:latin typeface="Arial Unicode MS" panose="020B0604020202020204" pitchFamily="34" charset="-120"/>
              </a:rPr>
              <a:t> total</a:t>
            </a:r>
            <a:r>
              <a:rPr lang="en-US" altLang="zh-TW" dirty="0" smtClean="0">
                <a:solidFill>
                  <a:srgbClr val="000000"/>
                </a:solidFill>
                <a:latin typeface="Arial Unicode MS" panose="020B0604020202020204" pitchFamily="34" charset="-120"/>
              </a:rPr>
              <a:t>/50</a:t>
            </a:r>
            <a:r>
              <a:rPr lang="en-US" altLang="zh-TW" dirty="0" smtClean="0">
                <a:solidFill>
                  <a:srgbClr val="000088"/>
                </a:solidFill>
                <a:latin typeface="Arial Unicode MS" panose="020B0604020202020204" pitchFamily="34" charset="-12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dirty="0">
              <a:solidFill>
                <a:srgbClr val="000088"/>
              </a:solidFill>
              <a:latin typeface="Arial Unicode MS" panose="020B0604020202020204" pitchFamily="34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 smtClean="0">
                <a:latin typeface="Arial Unicode MS" panose="020B0604020202020204" pitchFamily="34" charset="-120"/>
              </a:rPr>
              <a:t>}</a:t>
            </a:r>
            <a:endParaRPr lang="en-US" altLang="zh-TW" dirty="0">
              <a:latin typeface="Arial Unicode MS" panose="020B060402020202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797084" y="1690689"/>
            <a:ext cx="5346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Define IO of a function: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	input: double array (scores)</a:t>
            </a:r>
          </a:p>
          <a:p>
            <a:r>
              <a:rPr lang="en-US" altLang="zh-TW" sz="2400" dirty="0"/>
              <a:t>	</a:t>
            </a:r>
            <a:r>
              <a:rPr lang="en-US" altLang="zh-TW" sz="2400" dirty="0" smtClean="0"/>
              <a:t>output: double (average score)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1544000" y="5899381"/>
            <a:ext cx="2169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Easy to read!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535703" y="5914523"/>
            <a:ext cx="2491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Can be re-used!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61368" y="5241073"/>
            <a:ext cx="3459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B050"/>
                </a:solidFill>
              </a:rPr>
              <a:t>Understandable name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123627" y="4347470"/>
            <a:ext cx="266413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We do not care what happens in the function.</a:t>
            </a:r>
            <a:endParaRPr lang="zh-TW" altLang="en-US" sz="2000" dirty="0"/>
          </a:p>
        </p:txBody>
      </p:sp>
      <p:sp>
        <p:nvSpPr>
          <p:cNvPr id="12" name="向右箭號 11"/>
          <p:cNvSpPr/>
          <p:nvPr/>
        </p:nvSpPr>
        <p:spPr>
          <a:xfrm>
            <a:off x="4003274" y="3895332"/>
            <a:ext cx="89680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1357360" y="3925812"/>
            <a:ext cx="1082040" cy="32779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手繪多邊形 14"/>
          <p:cNvSpPr/>
          <p:nvPr/>
        </p:nvSpPr>
        <p:spPr>
          <a:xfrm>
            <a:off x="1138210" y="4255884"/>
            <a:ext cx="569670" cy="1051560"/>
          </a:xfrm>
          <a:custGeom>
            <a:avLst/>
            <a:gdLst>
              <a:gd name="connsiteX0" fmla="*/ 569670 w 569670"/>
              <a:gd name="connsiteY0" fmla="*/ 0 h 1051560"/>
              <a:gd name="connsiteX1" fmla="*/ 5790 w 569670"/>
              <a:gd name="connsiteY1" fmla="*/ 320040 h 1051560"/>
              <a:gd name="connsiteX2" fmla="*/ 325830 w 569670"/>
              <a:gd name="connsiteY2" fmla="*/ 1051560 h 105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9670" h="1051560">
                <a:moveTo>
                  <a:pt x="569670" y="0"/>
                </a:moveTo>
                <a:cubicBezTo>
                  <a:pt x="308050" y="72390"/>
                  <a:pt x="46430" y="144780"/>
                  <a:pt x="5790" y="320040"/>
                </a:cubicBezTo>
                <a:cubicBezTo>
                  <a:pt x="-34850" y="495300"/>
                  <a:pt x="145490" y="773430"/>
                  <a:pt x="325830" y="1051560"/>
                </a:cubicBezTo>
              </a:path>
            </a:pathLst>
          </a:custGeom>
          <a:noFill/>
          <a:ln w="28575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09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/>
      <p:bldP spid="9" grpId="0"/>
      <p:bldP spid="11" grpId="0"/>
      <p:bldP spid="10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0" y="2045548"/>
            <a:ext cx="5303451" cy="189236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Circuit Design is like Programming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778151" y="1508746"/>
            <a:ext cx="4554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Complete Circuit (</a:t>
            </a:r>
            <a:r>
              <a:rPr lang="en-US" altLang="zh-TW" sz="2800" i="1" dirty="0" smtClean="0"/>
              <a:t>Main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128497" y="4422916"/>
            <a:ext cx="2082945" cy="1988446"/>
            <a:chOff x="6043512" y="3961648"/>
            <a:chExt cx="2399241" cy="2382569"/>
          </a:xfrm>
        </p:grpSpPr>
        <p:pic>
          <p:nvPicPr>
            <p:cNvPr id="23" name="圖片 2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43512" y="4142712"/>
              <a:ext cx="2312772" cy="2201505"/>
            </a:xfrm>
            <a:prstGeom prst="rect">
              <a:avLst/>
            </a:prstGeom>
          </p:spPr>
        </p:pic>
        <p:sp>
          <p:nvSpPr>
            <p:cNvPr id="25" name="矩形 24"/>
            <p:cNvSpPr/>
            <p:nvPr/>
          </p:nvSpPr>
          <p:spPr>
            <a:xfrm>
              <a:off x="6725920" y="3961648"/>
              <a:ext cx="419522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en-US" altLang="zh-TW" sz="2800" dirty="0" err="1" smtClean="0"/>
                <a:t>i</a:t>
              </a:r>
              <a:endParaRPr lang="zh-TW" altLang="en-US" sz="2800" dirty="0"/>
            </a:p>
          </p:txBody>
        </p:sp>
        <p:sp>
          <p:nvSpPr>
            <p:cNvPr id="26" name="矩形 25"/>
            <p:cNvSpPr/>
            <p:nvPr/>
          </p:nvSpPr>
          <p:spPr>
            <a:xfrm>
              <a:off x="8023231" y="4696598"/>
              <a:ext cx="419522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r>
                <a:rPr lang="en-US" altLang="zh-TW" sz="2800" dirty="0" smtClean="0"/>
                <a:t>v</a:t>
              </a:r>
              <a:endParaRPr lang="zh-TW" altLang="en-US" sz="2800" dirty="0"/>
            </a:p>
          </p:txBody>
        </p:sp>
      </p:grpSp>
      <p:sp>
        <p:nvSpPr>
          <p:cNvPr id="27" name="矩形 26"/>
          <p:cNvSpPr/>
          <p:nvPr/>
        </p:nvSpPr>
        <p:spPr>
          <a:xfrm>
            <a:off x="6004878" y="6228494"/>
            <a:ext cx="2382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(</a:t>
            </a:r>
            <a:r>
              <a:rPr lang="en-US" altLang="zh-TW" sz="2800" i="1" dirty="0" smtClean="0"/>
              <a:t>IO of function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29" name="矩形 28"/>
          <p:cNvSpPr/>
          <p:nvPr/>
        </p:nvSpPr>
        <p:spPr>
          <a:xfrm>
            <a:off x="2205289" y="2073607"/>
            <a:ext cx="2849250" cy="19082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2400" dirty="0"/>
          </a:p>
          <a:p>
            <a:pPr algn="ctr"/>
            <a:r>
              <a:rPr lang="en-US" altLang="zh-TW" sz="2400" dirty="0" smtClean="0"/>
              <a:t>Name???</a:t>
            </a:r>
          </a:p>
          <a:p>
            <a:pPr algn="ctr"/>
            <a:endParaRPr lang="zh-TW" altLang="en-US" sz="2400" dirty="0"/>
          </a:p>
        </p:txBody>
      </p:sp>
      <p:grpSp>
        <p:nvGrpSpPr>
          <p:cNvPr id="30" name="群組 29"/>
          <p:cNvGrpSpPr/>
          <p:nvPr/>
        </p:nvGrpSpPr>
        <p:grpSpPr>
          <a:xfrm>
            <a:off x="5636889" y="1520594"/>
            <a:ext cx="3376638" cy="2230161"/>
            <a:chOff x="1801910" y="4048313"/>
            <a:chExt cx="3376638" cy="2230161"/>
          </a:xfrm>
        </p:grpSpPr>
        <p:grpSp>
          <p:nvGrpSpPr>
            <p:cNvPr id="9" name="群組 8"/>
            <p:cNvGrpSpPr/>
            <p:nvPr/>
          </p:nvGrpSpPr>
          <p:grpSpPr>
            <a:xfrm>
              <a:off x="1957935" y="4440149"/>
              <a:ext cx="3137390" cy="1838325"/>
              <a:chOff x="2781479" y="4319494"/>
              <a:chExt cx="3137390" cy="1838325"/>
            </a:xfrm>
          </p:grpSpPr>
          <p:pic>
            <p:nvPicPr>
              <p:cNvPr id="5" name="圖片 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23244" y="4319494"/>
                <a:ext cx="3095625" cy="1838325"/>
              </a:xfrm>
              <a:prstGeom prst="rect">
                <a:avLst/>
              </a:prstGeom>
            </p:spPr>
          </p:pic>
          <p:sp>
            <p:nvSpPr>
              <p:cNvPr id="8" name="橢圓 7"/>
              <p:cNvSpPr/>
              <p:nvPr/>
            </p:nvSpPr>
            <p:spPr>
              <a:xfrm>
                <a:off x="2781479" y="4667457"/>
                <a:ext cx="72245" cy="8021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橢圓 27"/>
              <p:cNvSpPr/>
              <p:nvPr/>
            </p:nvSpPr>
            <p:spPr>
              <a:xfrm>
                <a:off x="2790610" y="5989735"/>
                <a:ext cx="72245" cy="8021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22" name="文字方塊 21"/>
            <p:cNvSpPr txBox="1"/>
            <p:nvPr/>
          </p:nvSpPr>
          <p:spPr>
            <a:xfrm>
              <a:off x="1801910" y="4048313"/>
              <a:ext cx="33766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/>
                <a:t>Network (</a:t>
              </a:r>
              <a:r>
                <a:rPr lang="en-US" altLang="zh-TW" sz="2800" i="1" dirty="0" smtClean="0"/>
                <a:t>function</a:t>
              </a:r>
              <a:r>
                <a:rPr lang="en-US" altLang="zh-TW" sz="2800" dirty="0" smtClean="0"/>
                <a:t>)</a:t>
              </a:r>
              <a:endParaRPr lang="zh-TW" altLang="en-US" sz="2800" dirty="0"/>
            </a:p>
          </p:txBody>
        </p:sp>
      </p:grpSp>
      <p:sp>
        <p:nvSpPr>
          <p:cNvPr id="32" name="向下箭號 31"/>
          <p:cNvSpPr/>
          <p:nvPr/>
        </p:nvSpPr>
        <p:spPr>
          <a:xfrm>
            <a:off x="6827191" y="3674642"/>
            <a:ext cx="610486" cy="559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5" name="群組 34"/>
          <p:cNvGrpSpPr/>
          <p:nvPr/>
        </p:nvGrpSpPr>
        <p:grpSpPr>
          <a:xfrm>
            <a:off x="2806382" y="4673581"/>
            <a:ext cx="1841004" cy="1847850"/>
            <a:chOff x="2893229" y="4369386"/>
            <a:chExt cx="1841004" cy="1847850"/>
          </a:xfrm>
        </p:grpSpPr>
        <p:pic>
          <p:nvPicPr>
            <p:cNvPr id="33" name="圖片 3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893229" y="4369386"/>
              <a:ext cx="1190625" cy="1847850"/>
            </a:xfrm>
            <a:prstGeom prst="rect">
              <a:avLst/>
            </a:prstGeom>
          </p:spPr>
        </p:pic>
        <p:graphicFrame>
          <p:nvGraphicFramePr>
            <p:cNvPr id="3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3591349"/>
                </p:ext>
              </p:extLst>
            </p:nvPr>
          </p:nvGraphicFramePr>
          <p:xfrm>
            <a:off x="4034145" y="5111009"/>
            <a:ext cx="700088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18" name="方程式" r:id="rId8" imgW="304560" imgH="177480" progId="Equation.3">
                    <p:embed/>
                  </p:oleObj>
                </mc:Choice>
                <mc:Fallback>
                  <p:oleObj name="方程式" r:id="rId8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4145" y="5111009"/>
                          <a:ext cx="700088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矩形 35"/>
          <p:cNvSpPr/>
          <p:nvPr/>
        </p:nvSpPr>
        <p:spPr>
          <a:xfrm>
            <a:off x="490605" y="4955425"/>
            <a:ext cx="30140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Simpler equivalent network (</a:t>
            </a:r>
            <a:r>
              <a:rPr lang="en-US" altLang="zh-TW" sz="2800" i="1" dirty="0" smtClean="0"/>
              <a:t>function name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40" name="向下箭號 39"/>
          <p:cNvSpPr/>
          <p:nvPr/>
        </p:nvSpPr>
        <p:spPr>
          <a:xfrm rot="5400000">
            <a:off x="4996370" y="4765539"/>
            <a:ext cx="610486" cy="11519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向下箭號 40"/>
          <p:cNvSpPr/>
          <p:nvPr/>
        </p:nvSpPr>
        <p:spPr>
          <a:xfrm rot="10800000">
            <a:off x="3055620" y="4042357"/>
            <a:ext cx="610486" cy="6800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6" name="群組 45"/>
          <p:cNvGrpSpPr/>
          <p:nvPr/>
        </p:nvGrpSpPr>
        <p:grpSpPr>
          <a:xfrm>
            <a:off x="2302982" y="2158922"/>
            <a:ext cx="2682866" cy="1737643"/>
            <a:chOff x="-2532140" y="3779130"/>
            <a:chExt cx="2682866" cy="1737643"/>
          </a:xfrm>
        </p:grpSpPr>
        <p:sp>
          <p:nvSpPr>
            <p:cNvPr id="45" name="矩形 44"/>
            <p:cNvSpPr/>
            <p:nvPr/>
          </p:nvSpPr>
          <p:spPr>
            <a:xfrm>
              <a:off x="-2532140" y="3779130"/>
              <a:ext cx="2682866" cy="17376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Function</a:t>
              </a:r>
            </a:p>
            <a:p>
              <a:pPr algn="ctr"/>
              <a:endParaRPr lang="en-US" altLang="zh-TW" sz="2400" dirty="0"/>
            </a:p>
            <a:p>
              <a:pPr algn="ctr"/>
              <a:endParaRPr lang="en-US" altLang="zh-TW" sz="2400" dirty="0" smtClean="0"/>
            </a:p>
            <a:p>
              <a:pPr algn="ctr"/>
              <a:endParaRPr lang="en-US" altLang="zh-TW" sz="2400" dirty="0" smtClean="0"/>
            </a:p>
            <a:p>
              <a:pPr algn="ctr"/>
              <a:endParaRPr lang="zh-TW" altLang="en-US" sz="2400" dirty="0"/>
            </a:p>
          </p:txBody>
        </p:sp>
        <p:grpSp>
          <p:nvGrpSpPr>
            <p:cNvPr id="42" name="群組 41"/>
            <p:cNvGrpSpPr/>
            <p:nvPr/>
          </p:nvGrpSpPr>
          <p:grpSpPr>
            <a:xfrm>
              <a:off x="-2485632" y="3837579"/>
              <a:ext cx="1737909" cy="1592917"/>
              <a:chOff x="2893229" y="4369386"/>
              <a:chExt cx="1841004" cy="1847850"/>
            </a:xfrm>
          </p:grpSpPr>
          <p:pic>
            <p:nvPicPr>
              <p:cNvPr id="43" name="圖片 42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93229" y="4369386"/>
                <a:ext cx="1190625" cy="1847850"/>
              </a:xfrm>
              <a:prstGeom prst="rect">
                <a:avLst/>
              </a:prstGeom>
            </p:spPr>
          </p:pic>
          <p:graphicFrame>
            <p:nvGraphicFramePr>
              <p:cNvPr id="44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86864850"/>
                  </p:ext>
                </p:extLst>
              </p:nvPr>
            </p:nvGraphicFramePr>
            <p:xfrm>
              <a:off x="4034145" y="5111009"/>
              <a:ext cx="700088" cy="4095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119" name="方程式" r:id="rId10" imgW="304560" imgH="177480" progId="Equation.3">
                      <p:embed/>
                    </p:oleObj>
                  </mc:Choice>
                  <mc:Fallback>
                    <p:oleObj name="方程式" r:id="rId10" imgW="30456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34145" y="5111009"/>
                            <a:ext cx="700088" cy="4095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7" name="向下箭號 46"/>
          <p:cNvSpPr/>
          <p:nvPr/>
        </p:nvSpPr>
        <p:spPr>
          <a:xfrm rot="16200000">
            <a:off x="5170847" y="2712214"/>
            <a:ext cx="610486" cy="559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853025" y="4103880"/>
            <a:ext cx="2708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err="1"/>
              <a:t>i</a:t>
            </a:r>
            <a:r>
              <a:rPr lang="en-US" altLang="zh-TW" sz="2800" dirty="0"/>
              <a:t>-v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61530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7" grpId="0"/>
      <p:bldP spid="29" grpId="0" animBg="1"/>
      <p:bldP spid="32" grpId="0" animBg="1"/>
      <p:bldP spid="36" grpId="0"/>
      <p:bldP spid="40" grpId="0" animBg="1"/>
      <p:bldP spid="41" grpId="0" animBg="1"/>
      <p:bldP spid="47" grpId="0" animBg="1"/>
      <p:bldP spid="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3613</TotalTime>
  <Words>1026</Words>
  <Application>Microsoft Office PowerPoint</Application>
  <PresentationFormat>如螢幕大小 (4:3)</PresentationFormat>
  <Paragraphs>263</Paragraphs>
  <Slides>50</Slides>
  <Notes>11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50</vt:i4>
      </vt:variant>
    </vt:vector>
  </HeadingPairs>
  <TitlesOfParts>
    <vt:vector size="60" baseType="lpstr">
      <vt:lpstr>Arial Unicode MS</vt:lpstr>
      <vt:lpstr>新細明體</vt:lpstr>
      <vt:lpstr>Arial</vt:lpstr>
      <vt:lpstr>Calibri</vt:lpstr>
      <vt:lpstr>Calibri Light</vt:lpstr>
      <vt:lpstr>Cambria Math</vt:lpstr>
      <vt:lpstr>Wingdings</vt:lpstr>
      <vt:lpstr>Office 佈景主題</vt:lpstr>
      <vt:lpstr>方程式</vt:lpstr>
      <vt:lpstr>Microsoft 方程式編輯器 3.0</vt:lpstr>
      <vt:lpstr>Circuits Lecture 7: Equivalence</vt:lpstr>
      <vt:lpstr>Textbook</vt:lpstr>
      <vt:lpstr>Outline</vt:lpstr>
      <vt:lpstr>Outline</vt:lpstr>
      <vt:lpstr>Network</vt:lpstr>
      <vt:lpstr>Equivalent Network</vt:lpstr>
      <vt:lpstr>Circuit Design is like Programming</vt:lpstr>
      <vt:lpstr>Circuit Design is like Programming</vt:lpstr>
      <vt:lpstr>Circuit Design is like Programming</vt:lpstr>
      <vt:lpstr>Benefit of Equivalent Network</vt:lpstr>
      <vt:lpstr>Outline</vt:lpstr>
      <vt:lpstr>Series</vt:lpstr>
      <vt:lpstr>Parallel</vt:lpstr>
      <vt:lpstr>Example 2.4</vt:lpstr>
      <vt:lpstr>Beyond Series and Parallel </vt:lpstr>
      <vt:lpstr>Cubic Puzzle</vt:lpstr>
      <vt:lpstr>Cubic Puzzle 2</vt:lpstr>
      <vt:lpstr>Infinity Puzzle</vt:lpstr>
      <vt:lpstr>Outline</vt:lpstr>
      <vt:lpstr>Sources</vt:lpstr>
      <vt:lpstr>Source Transformation</vt:lpstr>
      <vt:lpstr>Source Transformation</vt:lpstr>
      <vt:lpstr>Source Transformation</vt:lpstr>
      <vt:lpstr>Source Transformation</vt:lpstr>
      <vt:lpstr>Why Source Transformation?</vt:lpstr>
      <vt:lpstr>Why Source Transformation?</vt:lpstr>
      <vt:lpstr>Example</vt:lpstr>
      <vt:lpstr>Example</vt:lpstr>
      <vt:lpstr>Example</vt:lpstr>
      <vt:lpstr>Example</vt:lpstr>
      <vt:lpstr>Example</vt:lpstr>
      <vt:lpstr>Example</vt:lpstr>
      <vt:lpstr>Example</vt:lpstr>
      <vt:lpstr>Outline</vt:lpstr>
      <vt:lpstr>Equivalent Network with Controlled Source – Example 2.8</vt:lpstr>
      <vt:lpstr>Source Transformation for Controlled Sources</vt:lpstr>
      <vt:lpstr>Equivalent Network with Controlled Source – Example 2.8</vt:lpstr>
      <vt:lpstr>Remind 1</vt:lpstr>
      <vt:lpstr>Remind 2</vt:lpstr>
      <vt:lpstr>Three-terminal Network</vt:lpstr>
      <vt:lpstr>Four-terminal Network</vt:lpstr>
      <vt:lpstr>Problem</vt:lpstr>
      <vt:lpstr>Thank you!</vt:lpstr>
      <vt:lpstr>Beyond Series and Parallel </vt:lpstr>
      <vt:lpstr>Cubic Puzzle</vt:lpstr>
      <vt:lpstr>Cubic Puzzle 2</vt:lpstr>
      <vt:lpstr>Infinity Puzzle</vt:lpstr>
      <vt:lpstr>Problem - Answer</vt:lpstr>
      <vt:lpstr>Brain Teaser</vt:lpstr>
      <vt:lpstr>Acknowledgement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Circuits Lecture 2: Equivalence</dc:title>
  <dc:creator>user</dc:creator>
  <cp:lastModifiedBy>Lee Hung-yi</cp:lastModifiedBy>
  <cp:revision>137</cp:revision>
  <dcterms:created xsi:type="dcterms:W3CDTF">2014-08-07T01:58:30Z</dcterms:created>
  <dcterms:modified xsi:type="dcterms:W3CDTF">2014-10-04T15:14:24Z</dcterms:modified>
</cp:coreProperties>
</file>